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9" r:id="rId4"/>
    <p:sldId id="327" r:id="rId5"/>
    <p:sldId id="323" r:id="rId6"/>
    <p:sldId id="325" r:id="rId7"/>
    <p:sldId id="326" r:id="rId8"/>
    <p:sldId id="294" r:id="rId9"/>
    <p:sldId id="319" r:id="rId10"/>
    <p:sldId id="321" r:id="rId11"/>
    <p:sldId id="332" r:id="rId12"/>
    <p:sldId id="333" r:id="rId13"/>
    <p:sldId id="338" r:id="rId14"/>
    <p:sldId id="349" r:id="rId15"/>
    <p:sldId id="337" r:id="rId16"/>
    <p:sldId id="340" r:id="rId17"/>
    <p:sldId id="334" r:id="rId18"/>
    <p:sldId id="343" r:id="rId19"/>
    <p:sldId id="344" r:id="rId20"/>
    <p:sldId id="345" r:id="rId21"/>
    <p:sldId id="346" r:id="rId22"/>
    <p:sldId id="347" r:id="rId23"/>
    <p:sldId id="348" r:id="rId24"/>
    <p:sldId id="292" r:id="rId25"/>
    <p:sldId id="350" r:id="rId26"/>
    <p:sldId id="297" r:id="rId27"/>
    <p:sldId id="296" r:id="rId28"/>
    <p:sldId id="307" r:id="rId29"/>
    <p:sldId id="266" r:id="rId30"/>
  </p:sldIdLst>
  <p:sldSz cx="12192000" cy="6858000"/>
  <p:notesSz cx="6858000" cy="9144000"/>
  <p:embeddedFontLs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Medium" panose="000006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28F2EB-9809-4D23-983E-CFB491608DD2}" v="116" dt="2024-10-22T16:52:44.716"/>
    <p1510:client id="{DA16DC3D-4CD4-42A5-918F-A2F7B1C5D8F5}" v="1" dt="2024-10-23T02:54:44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ruguntla Mounika" userId="8202353a5f805435" providerId="LiveId" clId="{DA16DC3D-4CD4-42A5-918F-A2F7B1C5D8F5}"/>
    <pc:docChg chg="custSel modSld">
      <pc:chgData name="Voruguntla Mounika" userId="8202353a5f805435" providerId="LiveId" clId="{DA16DC3D-4CD4-42A5-918F-A2F7B1C5D8F5}" dt="2024-10-23T03:13:34.853" v="19" actId="20577"/>
      <pc:docMkLst>
        <pc:docMk/>
      </pc:docMkLst>
      <pc:sldChg chg="modSp mod">
        <pc:chgData name="Voruguntla Mounika" userId="8202353a5f805435" providerId="LiveId" clId="{DA16DC3D-4CD4-42A5-918F-A2F7B1C5D8F5}" dt="2024-10-23T03:13:34.853" v="19" actId="20577"/>
        <pc:sldMkLst>
          <pc:docMk/>
          <pc:sldMk cId="0" sldId="256"/>
        </pc:sldMkLst>
        <pc:spChg chg="mod">
          <ac:chgData name="Voruguntla Mounika" userId="8202353a5f805435" providerId="LiveId" clId="{DA16DC3D-4CD4-42A5-918F-A2F7B1C5D8F5}" dt="2024-10-23T03:13:34.853" v="19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Voruguntla Mounika" userId="8202353a5f805435" providerId="LiveId" clId="{DA16DC3D-4CD4-42A5-918F-A2F7B1C5D8F5}" dt="2024-10-23T02:55:31.823" v="11" actId="1076"/>
        <pc:sldMkLst>
          <pc:docMk/>
          <pc:sldMk cId="0" sldId="257"/>
        </pc:sldMkLst>
        <pc:spChg chg="del">
          <ac:chgData name="Voruguntla Mounika" userId="8202353a5f805435" providerId="LiveId" clId="{DA16DC3D-4CD4-42A5-918F-A2F7B1C5D8F5}" dt="2024-10-23T02:54:53.280" v="3" actId="478"/>
          <ac:spMkLst>
            <pc:docMk/>
            <pc:sldMk cId="0" sldId="257"/>
            <ac:spMk id="23" creationId="{8E71292B-574F-94BA-969E-D1ED684C71E0}"/>
          </ac:spMkLst>
        </pc:spChg>
        <pc:picChg chg="add mod">
          <ac:chgData name="Voruguntla Mounika" userId="8202353a5f805435" providerId="LiveId" clId="{DA16DC3D-4CD4-42A5-918F-A2F7B1C5D8F5}" dt="2024-10-23T02:55:31.823" v="11" actId="1076"/>
          <ac:picMkLst>
            <pc:docMk/>
            <pc:sldMk cId="0" sldId="257"/>
            <ac:picMk id="18" creationId="{42DF39AA-4837-90E0-9328-74D0AD979E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754FC583-5413-60EC-CD4D-F2D57DE9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F71680B7-6CAE-6817-CDD7-3D98B0A9E3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B6725453-073B-4457-BFE6-A7C74B64D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6627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5534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614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164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4148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7663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 userDrawn="1">
  <p:cSld name="1_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Google Shape;11;p38"/>
          <p:cNvSpPr txBox="1">
            <a:spLocks noGrp="1"/>
          </p:cNvSpPr>
          <p:nvPr>
            <p:ph idx="1"/>
          </p:nvPr>
        </p:nvSpPr>
        <p:spPr>
          <a:xfrm>
            <a:off x="535709" y="832043"/>
            <a:ext cx="11111346" cy="534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4"/>
          <p:cNvSpPr txBox="1">
            <a:spLocks noGrp="1"/>
          </p:cNvSpPr>
          <p:nvPr>
            <p:ph type="sldNum" idx="12"/>
          </p:nvPr>
        </p:nvSpPr>
        <p:spPr>
          <a:xfrm>
            <a:off x="9448800" y="64761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5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sldNum" idx="12"/>
          </p:nvPr>
        </p:nvSpPr>
        <p:spPr>
          <a:xfrm>
            <a:off x="9448800" y="65130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9448800" y="64853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9"/>
          <p:cNvSpPr txBox="1">
            <a:spLocks noGrp="1"/>
          </p:cNvSpPr>
          <p:nvPr>
            <p:ph type="sldNum" idx="12"/>
          </p:nvPr>
        </p:nvSpPr>
        <p:spPr>
          <a:xfrm>
            <a:off x="9448800" y="64853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0"/>
          <p:cNvSpPr txBox="1">
            <a:spLocks noGrp="1"/>
          </p:cNvSpPr>
          <p:nvPr>
            <p:ph type="sldNum" idx="12"/>
          </p:nvPr>
        </p:nvSpPr>
        <p:spPr>
          <a:xfrm>
            <a:off x="9448800" y="645766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2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7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3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535709" y="832043"/>
            <a:ext cx="11111346" cy="534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9349510" y="645766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oogle Shape;111;p76"/>
          <p:cNvPicPr preferRelativeResize="0"/>
          <p:nvPr userDrawn="1"/>
        </p:nvPicPr>
        <p:blipFill rotWithShape="1">
          <a:blip r:embed="rId13"/>
          <a:srcRect l="22326" t="32664" r="11836" b="35101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12;p76"/>
          <p:cNvGrpSpPr/>
          <p:nvPr userDrawn="1"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4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8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6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15" name="Picture 14" descr="A logo with text overlay&#10;&#10;Description automatically generated"/>
          <p:cNvPicPr>
            <a:picLocks noChangeAspect="1"/>
          </p:cNvPicPr>
          <p:nvPr userDrawn="1"/>
        </p:nvPicPr>
        <p:blipFill rotWithShape="1">
          <a:blip r:embed="rId14"/>
          <a:srcRect l="37906" t="34096" r="9606" b="36394"/>
          <a:stretch>
            <a:fillRect/>
          </a:stretch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16" name="Google Shape;125;p3"/>
          <p:cNvSpPr txBox="1"/>
          <p:nvPr userDrawn="1"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la.com/advance/innovation/kla-celebrates-the-75th-anniversary-of-the-transisto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ages.jh.edu/aandreo1/216/Archives/2014/Handouts/POP_Ch3-4.pdf" TargetMode="Externa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6132448" TargetMode="External"/><Relationship Id="rId2" Type="http://schemas.openxmlformats.org/officeDocument/2006/relationships/hyperlink" Target="https://ieeexplore.ieee.org/document/40930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stamp/stamp.jsp?tp=&amp;arnumber=47166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 amt="20000"/>
          </a:blip>
          <a:srcRect l="1514" r="2310" b="19493"/>
          <a:stretch>
            <a:fillRect/>
          </a:stretch>
        </p:blipFill>
        <p:spPr>
          <a:xfrm>
            <a:off x="-42164" y="12023"/>
            <a:ext cx="122727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2904067" y="3139018"/>
            <a:ext cx="63838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rgbClr val="8C212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GITAM UNIVERSITY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0" y="3139018"/>
            <a:ext cx="12192000" cy="594783"/>
            <a:chOff x="0" y="3138055"/>
            <a:chExt cx="12192000" cy="595746"/>
          </a:xfrm>
        </p:grpSpPr>
        <p:sp>
          <p:nvSpPr>
            <p:cNvPr id="90" name="Google Shape;90;p1"/>
            <p:cNvSpPr/>
            <p:nvPr/>
          </p:nvSpPr>
          <p:spPr>
            <a:xfrm>
              <a:off x="0" y="3138055"/>
              <a:ext cx="2432051" cy="595746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 panose="020B0604020202020204"/>
                <a:buNone/>
              </a:pPr>
              <a:r>
                <a:rPr lang="en-US"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AY 2021-25</a:t>
              </a:r>
              <a:endParaRPr sz="135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9734551" y="3138055"/>
              <a:ext cx="2457449" cy="595746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 panose="020B0604020202020204"/>
                <a:buNone/>
              </a:pPr>
              <a:r>
                <a:rPr lang="en-US"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Major Project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 panose="020B0604020202020204"/>
                <a:buNone/>
              </a:pPr>
              <a:r>
                <a:rPr lang="en-US" sz="135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Project ID: XX</a:t>
              </a:r>
              <a:endParaRPr sz="135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3060700" y="3797300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A University should be a place of light, of liberty, and of learning.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2700000">
            <a:off x="5984712" y="5183993"/>
            <a:ext cx="231043" cy="225933"/>
            <a:chOff x="11087593" y="13905"/>
            <a:chExt cx="1085533" cy="1061509"/>
          </a:xfrm>
        </p:grpSpPr>
        <p:sp>
          <p:nvSpPr>
            <p:cNvPr id="95" name="Google Shape;95;p1"/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 panose="020B0604020202020204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 panose="020B0604020202020204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97" name="Google Shape;97;p1"/>
          <p:cNvPicPr preferRelativeResize="0"/>
          <p:nvPr/>
        </p:nvPicPr>
        <p:blipFill rotWithShape="1">
          <a:blip r:embed="rId4"/>
          <a:srcRect l="22328" t="32664" r="61002" b="35101"/>
          <a:stretch>
            <a:fillRect/>
          </a:stretch>
        </p:blipFill>
        <p:spPr>
          <a:xfrm>
            <a:off x="5367867" y="1325034"/>
            <a:ext cx="1534584" cy="169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/>
          <p:nvPr/>
        </p:nvSpPr>
        <p:spPr>
          <a:xfrm>
            <a:off x="2904067" y="4430594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Department of Electrical Electronics and Communication Engineering</a:t>
            </a:r>
            <a:endParaRPr sz="18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9156700" y="5791918"/>
            <a:ext cx="2926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2122805" y="431800"/>
            <a:ext cx="8117840" cy="1030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>
                <a:solidFill>
                  <a:schemeClr val="dk1"/>
                </a:solidFill>
                <a:latin typeface="Times New Roman" panose="02020603050405020304" pitchFamily="18" charset="0"/>
                <a:ea typeface="Montserrat" panose="00000500000000000000"/>
                <a:cs typeface="Times New Roman" panose="02020603050405020304" pitchFamily="18" charset="0"/>
                <a:sym typeface="Montserrat" panose="00000500000000000000"/>
              </a:rPr>
              <a:t>STUDY OF DIGITAL,ANALOG AND MIXED SIGNAL SYSTEMS ACROSS DIFFERENT ARCHITECTURES</a:t>
            </a:r>
            <a:endParaRPr lang="en-US" sz="1800" b="1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Montserrat" panose="00000500000000000000"/>
              <a:cs typeface="Times New Roman" panose="02020603050405020304" pitchFamily="18" charset="0"/>
              <a:sym typeface="Montserrat" panose="00000500000000000000"/>
            </a:endParaRPr>
          </a:p>
        </p:txBody>
      </p:sp>
      <p:sp>
        <p:nvSpPr>
          <p:cNvPr id="2" name="Google Shape;111;p1"/>
          <p:cNvSpPr/>
          <p:nvPr/>
        </p:nvSpPr>
        <p:spPr>
          <a:xfrm>
            <a:off x="66040" y="5253355"/>
            <a:ext cx="5301827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Montserrat Medium" panose="00000600000000000000"/>
                <a:cs typeface="Times New Roman" panose="02020603050405020304" pitchFamily="18" charset="0"/>
                <a:sym typeface="Montserrat Medium" panose="00000600000000000000"/>
              </a:rPr>
              <a:t>Project Team: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US" sz="1400" b="1" i="0" u="none" strike="noStrike" cap="none">
              <a:solidFill>
                <a:schemeClr val="dk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 panose="00000600000000000000"/>
              </a:rPr>
              <a:t>VORUGUNTLA MOUNIKA  -BU21EECE0100376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 panose="00000600000000000000"/>
              </a:rPr>
              <a:t>POLIMERA SANDEEP REDDY –BU21EECE0100080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 panose="00000600000000000000"/>
              </a:rPr>
              <a:t>YERUVA ADITYA UDAYA REDDY-BU21EECE0100294</a:t>
            </a:r>
          </a:p>
          <a:p>
            <a:pPr algn="ctr">
              <a:buSzPts val="1400"/>
            </a:pPr>
            <a:endParaRPr lang="en-US" sz="14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111;p1"/>
          <p:cNvSpPr/>
          <p:nvPr/>
        </p:nvSpPr>
        <p:spPr>
          <a:xfrm>
            <a:off x="9488170" y="5295900"/>
            <a:ext cx="288861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Montserrat Medium" panose="00000600000000000000"/>
                <a:cs typeface="Times New Roman" panose="02020603050405020304" pitchFamily="18" charset="0"/>
                <a:sym typeface="Montserrat Medium" panose="00000600000000000000"/>
              </a:rPr>
              <a:t>Project Mentor: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Montserrat Medium" panose="00000600000000000000"/>
                <a:cs typeface="Times New Roman" panose="02020603050405020304" pitchFamily="18" charset="0"/>
                <a:sym typeface="Montserrat Medium" panose="00000600000000000000"/>
              </a:rPr>
              <a:t>Dr. Prithvi Sekhar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 Medium" panose="00000600000000000000"/>
                <a:cs typeface="Times New Roman" panose="02020603050405020304" pitchFamily="18" charset="0"/>
                <a:sym typeface="Montserrat Medium" panose="00000600000000000000"/>
              </a:rPr>
              <a:t>Pagala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Montserrat Medium" panose="00000600000000000000"/>
                <a:cs typeface="Times New Roman" panose="02020603050405020304" pitchFamily="18" charset="0"/>
                <a:sym typeface="Montserrat Medium" panose="00000600000000000000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IN" altLang="en-US" sz="1400" b="1" i="0" u="none" strike="noStrike" cap="none" dirty="0">
              <a:solidFill>
                <a:schemeClr val="dk1"/>
              </a:solidFill>
              <a:latin typeface="Montserrat Medium" panose="00000600000000000000"/>
              <a:ea typeface="Arial" panose="020B0604020202020204"/>
              <a:cs typeface="Arial" panose="020B0604020202020204"/>
              <a:sym typeface="Montserrat Medium" panose="000006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632361-1963-2749-F1CB-33F1F43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ANALOG SYSTEMS :[PARAMETERS]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4B1E81-9D4B-66BB-88D3-EFFE4303C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196" y="1469297"/>
            <a:ext cx="5157787" cy="823912"/>
          </a:xfrm>
        </p:spPr>
        <p:txBody>
          <a:bodyPr/>
          <a:lstStyle/>
          <a:p>
            <a:r>
              <a:rPr lang="en-US" dirty="0"/>
              <a:t>Op-amp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721D70-03D2-CD2F-9EDB-70FDCDF45B8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69024" y="1405796"/>
            <a:ext cx="5183188" cy="823912"/>
          </a:xfrm>
        </p:spPr>
        <p:txBody>
          <a:bodyPr/>
          <a:lstStyle/>
          <a:p>
            <a:r>
              <a:rPr lang="en-US" dirty="0"/>
              <a:t>Analog filter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C8740-9BB7-386D-F9B6-ACF4BFE9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2917825"/>
            <a:ext cx="5563403" cy="3293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1119D0-ED2E-D94C-407B-C322FA64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56" y="2823972"/>
            <a:ext cx="4908149" cy="32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09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DB28765-CC65-A41C-339B-4D3DAC5A23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091" y="1221861"/>
            <a:ext cx="11432938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Cadence Virtuoso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powerful EDA (Electronic Design Automation) platform for designing and verifying analog, digital, RF, and mixed-signal 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Purpose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Primarily used for custom IC layout, schematic capture, and simulation.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precise design and analysis of complex integrated circuits.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Industry Usage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Widely used by semiconductor companies for advanced IC design, especially in mixed-signal and analog domains.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and Capabilities for Design and Simulation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Schematic Capture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Allows designers to create and edit detailed schematics of the ICs with high precision.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 for drawing and managing complex circuit diagrams.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Layout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custom layout design with real-time DRC (Design Rule Check) and LVS (Layout vs. Schematic) to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compliance with manufacturing constraints.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Layout editors enable detailed physical design, including placement of transistors, resistors, and interconnects.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 and Verification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Integrates with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® simulator for accurate analog/mixed-signal simulation and analysis.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simulations for various parameters like voltage, current, power, and timing, allowing verification of circuit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A560F-BA1F-BF90-685F-A6BA1DB1DAF0}"/>
              </a:ext>
            </a:extLst>
          </p:cNvPr>
          <p:cNvSpPr txBox="1"/>
          <p:nvPr/>
        </p:nvSpPr>
        <p:spPr>
          <a:xfrm>
            <a:off x="3775892" y="552090"/>
            <a:ext cx="439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CADENCE VIRTUOSO TOOL</a:t>
            </a:r>
          </a:p>
        </p:txBody>
      </p:sp>
    </p:spTree>
    <p:extLst>
      <p:ext uri="{BB962C8B-B14F-4D97-AF65-F5344CB8AC3E}">
        <p14:creationId xmlns:p14="http://schemas.microsoft.com/office/powerpoint/2010/main" val="252278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2F7869-5DCA-AEFE-C62A-FE253E173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50800" indent="0">
              <a:buNone/>
            </a:pPr>
            <a:r>
              <a:rPr lang="en-US" sz="9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Importance in the Design Process</a:t>
            </a:r>
          </a:p>
          <a:p>
            <a:pPr marL="50800" indent="0">
              <a:buNone/>
            </a:pPr>
            <a:r>
              <a:rPr lang="en-US" sz="6400" b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 and Accuracy</a:t>
            </a: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Provides detailed modeling, layout, and simulation, which are crucial for ensuring first-pass success in silicon.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risk of errors in the physical design that could lead to costly manufacturing defects.</a:t>
            </a:r>
          </a:p>
          <a:p>
            <a:pPr marL="50800" indent="0">
              <a:buNone/>
            </a:pPr>
            <a:r>
              <a:rPr lang="en-US" sz="6400" b="1">
                <a:latin typeface="Times New Roman" panose="02020603050405020304" pitchFamily="18" charset="0"/>
                <a:cs typeface="Times New Roman" panose="02020603050405020304" pitchFamily="18" charset="0"/>
              </a:rPr>
              <a:t>Design Productivity</a:t>
            </a: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Helps streamline the entire IC design flow by providing a unified environment for schematic, layout, and verification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Reduces time-to-market by facilitating fast iterations and accurate simulation.</a:t>
            </a:r>
          </a:p>
          <a:p>
            <a:pPr marL="50800" indent="0">
              <a:buNone/>
            </a:pPr>
            <a:r>
              <a:rPr lang="en-US" sz="6400" b="1">
                <a:latin typeface="Times New Roman" panose="02020603050405020304" pitchFamily="18" charset="0"/>
                <a:cs typeface="Times New Roman" panose="02020603050405020304" pitchFamily="18" charset="0"/>
              </a:rPr>
              <a:t>Mixed-Signal and Analog Design</a:t>
            </a: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Ideal for designs that require a high level of analog/mixed-signal precision, which is crucial in modern ICs like SoCs and RF circuits.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Ensures seamless integration of analog and digital components on a single chip.</a:t>
            </a:r>
          </a:p>
          <a:p>
            <a:pPr marL="50800" indent="0">
              <a:buNone/>
            </a:pPr>
            <a:r>
              <a:rPr lang="en-US" sz="6400" b="1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at Multiple Stages</a:t>
            </a: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Supports verification at various stages (e.g., schematic-level, layout-level) to ensure that the design meets both functional and manufacturing specifications.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Early verification minimizes rework and improves overall design quality.</a:t>
            </a:r>
          </a:p>
          <a:p>
            <a:pPr marL="50800" indent="0">
              <a:buNone/>
            </a:pPr>
            <a:r>
              <a:rPr lang="en-US" sz="6400" b="1">
                <a:latin typeface="Times New Roman" panose="02020603050405020304" pitchFamily="18" charset="0"/>
                <a:cs typeface="Times New Roman" panose="02020603050405020304" pitchFamily="18" charset="0"/>
              </a:rPr>
              <a:t>Industry Standard</a:t>
            </a: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As an industry-standard tool, Virtuoso ensures compatibility with foundries and design partners, facilitating collaboration in large-scale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Widely supported across various semiconductor foundries for fabrication.</a:t>
            </a:r>
          </a:p>
          <a:p>
            <a:pPr marL="50800" indent="0">
              <a:buNone/>
            </a:pPr>
            <a:r>
              <a:rPr lang="en-US" sz="64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Supports Advanced Technologies</a:t>
            </a: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Critical for designing in leading-edge technologies like </a:t>
            </a:r>
            <a:r>
              <a:rPr lang="en-US" sz="640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FinFETs</a:t>
            </a:r>
            <a:r>
              <a:rPr lang="en-US" sz="6400">
                <a:latin typeface="Times New Roman" panose="02020603050405020304" pitchFamily="18" charset="0"/>
                <a:cs typeface="Times New Roman" panose="02020603050405020304" pitchFamily="18" charset="0"/>
              </a:rPr>
              <a:t> and FDSOI (Fully Depleted SOI), used in high-performance, low-power devices.</a:t>
            </a:r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81253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646B12-C328-7B6B-9551-8CE3753D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  OF A TRANSISTOR :</a:t>
            </a:r>
            <a:endParaRPr lang="en-I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9C77F-2382-C961-8CF3-743321C60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B88EF-D8B8-05C7-E406-5DF29FED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17" y="2502549"/>
            <a:ext cx="2914650" cy="15716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1564BD-C17D-B3A3-39F8-47777F69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03" y="1690689"/>
            <a:ext cx="7202366" cy="405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65FC3-D95B-E790-2A4D-08A6A3FFB1C1}"/>
              </a:ext>
            </a:extLst>
          </p:cNvPr>
          <p:cNvSpPr txBox="1"/>
          <p:nvPr/>
        </p:nvSpPr>
        <p:spPr>
          <a:xfrm>
            <a:off x="4947186" y="614988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KLA Celebrates the 75th Anniversary of the Transistor | Innovation | KLA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25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6EFDC-F980-14B5-E3F4-9A8B4721A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B21718-0A55-790F-363D-BE385C9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 vs MOSFET :</a:t>
            </a: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24CD6-C09F-AEDF-4D89-D1569B0E9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DA57D-9A63-0F3D-DBA8-B3DA333D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741" y="1376652"/>
            <a:ext cx="7036517" cy="49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9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82A7430-5639-7FC1-9EF4-53D72704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gates parameters :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C4E018-D61E-44DA-ABAA-0A7F937E7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919" y="953293"/>
            <a:ext cx="5157787" cy="823912"/>
          </a:xfrm>
        </p:spPr>
        <p:txBody>
          <a:bodyPr/>
          <a:lstStyle/>
          <a:p>
            <a:r>
              <a:rPr lang="en-US" dirty="0"/>
              <a:t>CMOS 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DC203F-CA19-58DC-43AA-4078D2698BD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88833" y="928178"/>
            <a:ext cx="5183188" cy="823912"/>
          </a:xfrm>
        </p:spPr>
        <p:txBody>
          <a:bodyPr/>
          <a:lstStyle/>
          <a:p>
            <a:r>
              <a:rPr lang="en-US" dirty="0"/>
              <a:t>MOSFET 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CF7B5-FB4B-BFD0-36E8-F21621254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8B067-02FA-DAD9-7DF5-6767A0FF8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5" y="1965257"/>
            <a:ext cx="5379013" cy="4077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F8DA4B-1752-D813-6E00-35811DF9D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20" y="1965257"/>
            <a:ext cx="5489803" cy="40779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77E745-9F92-57FF-4F92-FB530FA3AB71}"/>
              </a:ext>
            </a:extLst>
          </p:cNvPr>
          <p:cNvSpPr txBox="1"/>
          <p:nvPr/>
        </p:nvSpPr>
        <p:spPr>
          <a:xfrm>
            <a:off x="6400023" y="6185098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5"/>
              </a:rPr>
              <a:t>POP_Ch3-4.pdf (jh.edu)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65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3B68-CB1E-CD8C-7EDC-B25CD71B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DESIGN RULES :</a:t>
            </a:r>
            <a:endParaRPr lang="en-I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9826A-C1B6-3F44-65CF-3B36A7F87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498" y="1569195"/>
            <a:ext cx="5157787" cy="823912"/>
          </a:xfrm>
        </p:spPr>
        <p:txBody>
          <a:bodyPr/>
          <a:lstStyle/>
          <a:p>
            <a:r>
              <a:rPr lang="en-US"/>
              <a:t>MOS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5ADED-6729-CE57-C748-AC9B9512A7C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CMOS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2DB55-8097-E72F-1ECE-FDCFA60991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4815E-2D4E-6C85-A332-D08C2C6E76C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788" y="2788494"/>
            <a:ext cx="4038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FD0A696-8BD9-24C6-C4D7-1D878CF59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751" y="3006726"/>
            <a:ext cx="5356811" cy="2869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607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7D4BC7-2197-169D-5E4E-C87BEA1F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 technology  : [invertor]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5C0691-8191-3BE1-21FF-B6C5E893B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163" y="1280190"/>
            <a:ext cx="5157787" cy="823912"/>
          </a:xfrm>
        </p:spPr>
        <p:txBody>
          <a:bodyPr/>
          <a:lstStyle/>
          <a:p>
            <a:r>
              <a:rPr lang="en-US"/>
              <a:t>schematic</a:t>
            </a:r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E69F3F-A2BD-3207-8AD0-DA55DD0C428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93718" y="1195598"/>
            <a:ext cx="5183188" cy="823912"/>
          </a:xfrm>
        </p:spPr>
        <p:txBody>
          <a:bodyPr/>
          <a:lstStyle/>
          <a:p>
            <a:r>
              <a:rPr lang="en-US" dirty="0"/>
              <a:t>TRANSIENT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EBB65B-B42D-82ED-91E8-F3EA002BD1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6D4C9-FD57-0962-ABC9-EDD53A68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4" y="2535109"/>
            <a:ext cx="5157787" cy="4032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EB9CDE-FEEE-D063-569E-5AA632F6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821" y="2535109"/>
            <a:ext cx="5458233" cy="39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6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AF746-2FB7-B4F7-498C-9306A8445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9A376-5548-4115-6264-AA79A86A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 Technology  :[AND GATE ]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EE250-F71A-9B3D-2894-A15FD818F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163" y="1280190"/>
            <a:ext cx="5157787" cy="823912"/>
          </a:xfrm>
        </p:spPr>
        <p:txBody>
          <a:bodyPr/>
          <a:lstStyle/>
          <a:p>
            <a:r>
              <a:rPr lang="en-US" dirty="0"/>
              <a:t>SCHEMATIC 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DAE39-EF33-C314-BA62-F87FCC559B0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08812" y="1272147"/>
            <a:ext cx="5183188" cy="823912"/>
          </a:xfrm>
        </p:spPr>
        <p:txBody>
          <a:bodyPr/>
          <a:lstStyle/>
          <a:p>
            <a:r>
              <a:rPr lang="en-US" dirty="0"/>
              <a:t>TRANSIENT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3EA47-E659-7337-AD7C-2FE1132E63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A0A29-1909-DF4C-8E49-0E9926DC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3" y="2342147"/>
            <a:ext cx="5440997" cy="3882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91AC2A-B4A5-F77E-911F-49C83FC0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50" y="2330536"/>
            <a:ext cx="5527982" cy="38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79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D1300-BA00-EDFA-81B6-E71A5078C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A186DD-1636-D85A-037E-4FBB90BB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 Technology  :[OR  GATE]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3121AE-EDA1-2497-2939-633D1A5D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163" y="1280190"/>
            <a:ext cx="5157787" cy="823912"/>
          </a:xfrm>
        </p:spPr>
        <p:txBody>
          <a:bodyPr/>
          <a:lstStyle/>
          <a:p>
            <a:r>
              <a:rPr lang="en-US" dirty="0"/>
              <a:t>SCHEMATIC 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187F3B-FD85-A048-7DBE-6C22A277983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08812" y="1278732"/>
            <a:ext cx="5183188" cy="823912"/>
          </a:xfrm>
        </p:spPr>
        <p:txBody>
          <a:bodyPr/>
          <a:lstStyle/>
          <a:p>
            <a:r>
              <a:rPr lang="en-US" dirty="0"/>
              <a:t>TRANSIENT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495AC-38FE-CA16-C320-33D58063F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3DB60-D993-524C-EF32-FDEFB0F2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4" y="2604295"/>
            <a:ext cx="5876663" cy="3451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2BF4B7-0164-5A3F-BF7A-36A534E2B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90" y="2604295"/>
            <a:ext cx="5291860" cy="351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/>
          <p:cNvPicPr preferRelativeResize="0"/>
          <p:nvPr/>
        </p:nvPicPr>
        <p:blipFill rotWithShape="1">
          <a:blip r:embed="rId3"/>
          <a:srcRect l="22326" t="32664" r="11836" b="35101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/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/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>
            <a:fillRect/>
          </a:stretch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Project Group – Details</a:t>
            </a: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550606" y="762414"/>
            <a:ext cx="10965118" cy="305674"/>
            <a:chOff x="550606" y="762414"/>
            <a:chExt cx="10965118" cy="305674"/>
          </a:xfrm>
          <a:solidFill>
            <a:schemeClr val="tx2">
              <a:lumMod val="10000"/>
            </a:schemeClr>
          </a:solidFill>
        </p:grpSpPr>
        <p:sp>
          <p:nvSpPr>
            <p:cNvPr id="2" name="Google Shape;120;p76"/>
            <p:cNvSpPr/>
            <p:nvPr/>
          </p:nvSpPr>
          <p:spPr>
            <a:xfrm>
              <a:off x="550606" y="765905"/>
              <a:ext cx="2114338" cy="302183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Verdana" panose="020B0604030504040204"/>
                </a:rPr>
                <a:t>Photo </a:t>
              </a:r>
              <a:endParaRPr sz="1000" b="1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/>
              </a:endParaRPr>
            </a:p>
          </p:txBody>
        </p:sp>
        <p:sp>
          <p:nvSpPr>
            <p:cNvPr id="9" name="Google Shape;120;p76"/>
            <p:cNvSpPr/>
            <p:nvPr/>
          </p:nvSpPr>
          <p:spPr>
            <a:xfrm>
              <a:off x="2759165" y="762415"/>
              <a:ext cx="1871829" cy="295979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rPr>
                <a:t>Track</a:t>
              </a:r>
              <a:endParaRPr sz="1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120;p76"/>
            <p:cNvSpPr/>
            <p:nvPr/>
          </p:nvSpPr>
          <p:spPr>
            <a:xfrm>
              <a:off x="4799359" y="772109"/>
              <a:ext cx="2004564" cy="295979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rPr>
                <a:t>Roll No</a:t>
              </a:r>
              <a:endParaRPr sz="1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120;p76"/>
            <p:cNvSpPr/>
            <p:nvPr/>
          </p:nvSpPr>
          <p:spPr>
            <a:xfrm>
              <a:off x="6937875" y="762414"/>
              <a:ext cx="4577849" cy="295979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rPr>
                <a:t>Name</a:t>
              </a:r>
              <a:endParaRPr lang="en-US" sz="1000" b="1">
                <a:ea typeface="Verdana" panose="020B0604030504040204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5784" y="1270748"/>
            <a:ext cx="10609940" cy="1100448"/>
            <a:chOff x="905784" y="1270748"/>
            <a:chExt cx="10609940" cy="941509"/>
          </a:xfrm>
        </p:grpSpPr>
        <p:sp>
          <p:nvSpPr>
            <p:cNvPr id="4" name="Google Shape;120;p76"/>
            <p:cNvSpPr/>
            <p:nvPr/>
          </p:nvSpPr>
          <p:spPr>
            <a:xfrm>
              <a:off x="905784" y="1270748"/>
              <a:ext cx="1198319" cy="941509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20;p76"/>
            <p:cNvSpPr/>
            <p:nvPr/>
          </p:nvSpPr>
          <p:spPr>
            <a:xfrm>
              <a:off x="2759164" y="1556955"/>
              <a:ext cx="1871829" cy="369096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Verdana" panose="020B0604030504040204"/>
                </a:rPr>
                <a:t>EECE AI/ML </a:t>
              </a:r>
              <a:endParaRPr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/>
              </a:endParaRPr>
            </a:p>
          </p:txBody>
        </p:sp>
        <p:sp>
          <p:nvSpPr>
            <p:cNvPr id="13" name="Google Shape;120;p76"/>
            <p:cNvSpPr/>
            <p:nvPr/>
          </p:nvSpPr>
          <p:spPr>
            <a:xfrm>
              <a:off x="4799359" y="1556955"/>
              <a:ext cx="2004564" cy="369096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altLang="en-US" sz="18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Verdana" panose="020B0604030504040204"/>
                </a:rPr>
                <a:t>BU21EECE0100376</a:t>
              </a:r>
              <a:endParaRPr lang="en-IN" altLang="en-US" sz="18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 panose="020B0604030504040204"/>
              </a:endParaRPr>
            </a:p>
          </p:txBody>
        </p:sp>
        <p:sp>
          <p:nvSpPr>
            <p:cNvPr id="14" name="Google Shape;120;p76"/>
            <p:cNvSpPr/>
            <p:nvPr/>
          </p:nvSpPr>
          <p:spPr>
            <a:xfrm>
              <a:off x="6937875" y="1557376"/>
              <a:ext cx="4577849" cy="369096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/>
                </a:rPr>
                <a:t>VORUGUNTLA MOUNIKA</a:t>
              </a:r>
              <a:endParaRPr lang="en-IN" sz="2000" b="0" i="0" u="none" strike="noStrike" cap="none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59163" y="2929039"/>
            <a:ext cx="8756561" cy="457440"/>
            <a:chOff x="2759163" y="1557376"/>
            <a:chExt cx="8756561" cy="369096"/>
          </a:xfrm>
        </p:grpSpPr>
        <p:sp>
          <p:nvSpPr>
            <p:cNvPr id="19" name="Google Shape;120;p76"/>
            <p:cNvSpPr/>
            <p:nvPr/>
          </p:nvSpPr>
          <p:spPr>
            <a:xfrm>
              <a:off x="2759163" y="1557376"/>
              <a:ext cx="187182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Verdana" panose="020B0604030504040204"/>
                </a:rPr>
                <a:t>EECE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Calibri "/>
                  <a:ea typeface="Calibri Light" panose="020F0302020204030204" pitchFamily="34" charset="0"/>
                  <a:cs typeface="Calibri Light" panose="020F0302020204030204" pitchFamily="34" charset="0"/>
                  <a:sym typeface="Verdana"/>
                </a:rPr>
                <a:t>AI/ML </a:t>
              </a:r>
              <a:endParaRPr sz="900" b="0" i="0" u="none" strike="noStrike" cap="none">
                <a:solidFill>
                  <a:srgbClr val="000000"/>
                </a:solidFill>
                <a:latin typeface="Calibri "/>
                <a:ea typeface="Calibri Light" panose="020F0302020204030204" pitchFamily="34" charset="0"/>
                <a:cs typeface="Calibri Light" panose="020F0302020204030204" pitchFamily="34" charset="0"/>
                <a:sym typeface="Arial" panose="020B0604020202020204"/>
              </a:endParaRPr>
            </a:p>
          </p:txBody>
        </p:sp>
        <p:sp>
          <p:nvSpPr>
            <p:cNvPr id="20" name="Google Shape;120;p76"/>
            <p:cNvSpPr/>
            <p:nvPr/>
          </p:nvSpPr>
          <p:spPr>
            <a:xfrm>
              <a:off x="4799359" y="1557376"/>
              <a:ext cx="2004564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altLang="en-US" sz="1800" b="0" i="0" u="none" strike="noStrike" cap="none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Verdana" panose="020B0604030504040204"/>
                </a:rPr>
                <a:t>BU21EECE0100080</a:t>
              </a:r>
              <a:endParaRPr lang="en-IN" altLang="en-US" sz="18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 panose="020B0604030504040204"/>
              </a:endParaRPr>
            </a:p>
          </p:txBody>
        </p:sp>
        <p:sp>
          <p:nvSpPr>
            <p:cNvPr id="21" name="Google Shape;120;p76"/>
            <p:cNvSpPr/>
            <p:nvPr/>
          </p:nvSpPr>
          <p:spPr>
            <a:xfrm>
              <a:off x="6937875" y="1557376"/>
              <a:ext cx="457784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/>
                </a:rPr>
                <a:t>POLIMERA SANDEEP REDDY</a:t>
              </a:r>
              <a:endParaRPr lang="en-IN" sz="2000" b="0" i="0" u="none" strike="noStrike" cap="none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/>
              </a:endParaRPr>
            </a:p>
          </p:txBody>
        </p:sp>
      </p:grpSp>
      <p:sp>
        <p:nvSpPr>
          <p:cNvPr id="33" name="Slide Number Placeholder 3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759163" y="4372550"/>
            <a:ext cx="8860110" cy="448284"/>
            <a:chOff x="2759164" y="1557376"/>
            <a:chExt cx="8860110" cy="369096"/>
          </a:xfrm>
        </p:grpSpPr>
        <p:sp>
          <p:nvSpPr>
            <p:cNvPr id="28" name="Google Shape;120;p76"/>
            <p:cNvSpPr/>
            <p:nvPr/>
          </p:nvSpPr>
          <p:spPr>
            <a:xfrm>
              <a:off x="2759164" y="1557376"/>
              <a:ext cx="187182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Verdana" panose="020B0604030504040204"/>
                </a:rPr>
                <a:t>EECE AI/ML </a:t>
              </a:r>
              <a:endParaRPr sz="9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/>
              </a:endParaRPr>
            </a:p>
          </p:txBody>
        </p:sp>
        <p:sp>
          <p:nvSpPr>
            <p:cNvPr id="29" name="Google Shape;120;p76"/>
            <p:cNvSpPr/>
            <p:nvPr/>
          </p:nvSpPr>
          <p:spPr>
            <a:xfrm>
              <a:off x="4799359" y="1557376"/>
              <a:ext cx="2004564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altLang="en-US" sz="1800" b="0" i="0" u="none" strike="noStrike" cap="none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Verdana" panose="020B0604030504040204"/>
                </a:rPr>
                <a:t>BU21EECE0100294</a:t>
              </a:r>
              <a:endParaRPr lang="en-IN" altLang="en-US" sz="18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 panose="020B0604030504040204"/>
              </a:endParaRPr>
            </a:p>
          </p:txBody>
        </p:sp>
        <p:sp>
          <p:nvSpPr>
            <p:cNvPr id="30" name="Google Shape;120;p76"/>
            <p:cNvSpPr/>
            <p:nvPr/>
          </p:nvSpPr>
          <p:spPr>
            <a:xfrm>
              <a:off x="7041425" y="1557376"/>
              <a:ext cx="457784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/>
                </a:rPr>
                <a:t>YERUVA ADITYA UDAYA REDDY</a:t>
              </a:r>
              <a:endParaRPr lang="en-IN" sz="2000" b="0" i="0" u="none" strike="noStrike" cap="none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8777036-F7A3-854A-1747-C7BFC3FE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84" y="1240823"/>
            <a:ext cx="1198319" cy="1153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525A8D-0635-59C3-84A3-AD8F04BDF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84" y="2626365"/>
            <a:ext cx="1198319" cy="1100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DF39AA-4837-90E0-9328-74D0AD979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94" y="3959074"/>
            <a:ext cx="1257097" cy="11004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082FC-2BEE-7707-8690-6F9F4CDB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7BA7EA-5891-73B9-F533-A386AB11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 Technology  :[NAND  GATE-active high]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8382B0-F06E-FEC8-EC2E-8EA89A578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08009"/>
            <a:ext cx="5157787" cy="823912"/>
          </a:xfrm>
        </p:spPr>
        <p:txBody>
          <a:bodyPr/>
          <a:lstStyle/>
          <a:p>
            <a:r>
              <a:rPr lang="en-US" dirty="0"/>
              <a:t>SCHEMATIC 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07682E-254B-5C45-C796-68C4572E8DF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251880" y="1413739"/>
            <a:ext cx="5183188" cy="823912"/>
          </a:xfrm>
        </p:spPr>
        <p:txBody>
          <a:bodyPr/>
          <a:lstStyle/>
          <a:p>
            <a:r>
              <a:rPr lang="en-US" dirty="0"/>
              <a:t>TRANSIENT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4DE0F-CC66-8978-1B99-DCF17F34C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663B1-6DE6-D253-26F0-E1F7B1E2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5" y="2463415"/>
            <a:ext cx="5069711" cy="4110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435687-5D82-0213-BAB2-93C8CC2E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99" y="2463415"/>
            <a:ext cx="5868365" cy="40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9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ECDEC-B280-2291-7555-791C629CF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34E305-6696-350A-4027-29B8F530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 Technology  :[NOR  GATE]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A18534-24FD-B0A4-C891-392BAB0D9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163" y="1280190"/>
            <a:ext cx="5157787" cy="823912"/>
          </a:xfrm>
        </p:spPr>
        <p:txBody>
          <a:bodyPr/>
          <a:lstStyle/>
          <a:p>
            <a:r>
              <a:rPr lang="en-US" dirty="0"/>
              <a:t>SCHEMATIC 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C9A556-7C13-1B99-F45F-BB1E916699F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93719" y="1291368"/>
            <a:ext cx="5183188" cy="823912"/>
          </a:xfrm>
        </p:spPr>
        <p:txBody>
          <a:bodyPr/>
          <a:lstStyle/>
          <a:p>
            <a:r>
              <a:rPr lang="en-US" dirty="0"/>
              <a:t>TRANSIENT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31311-699C-A863-545B-D1AB55255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8B172-0CF4-5251-1933-3A4E6376F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63" y="2493764"/>
            <a:ext cx="5099048" cy="380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243B7-BA4D-8880-1036-C1FCEE9CD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86" y="2402317"/>
            <a:ext cx="5673213" cy="3910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833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17549-1290-4E32-9904-646BC4197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757DB1-94BB-8AF0-CAAA-304FB0D1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 Technology  :[EX-OR  GATE]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32E020-490C-752D-8FFC-FEFEA922A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163" y="1280190"/>
            <a:ext cx="5157787" cy="823912"/>
          </a:xfrm>
        </p:spPr>
        <p:txBody>
          <a:bodyPr/>
          <a:lstStyle/>
          <a:p>
            <a:r>
              <a:rPr lang="en-US" dirty="0"/>
              <a:t>SCHEMATIC 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C982A5-C978-B6CF-F4EA-9A38722A2FB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90132" y="1370026"/>
            <a:ext cx="5183188" cy="823912"/>
          </a:xfrm>
        </p:spPr>
        <p:txBody>
          <a:bodyPr/>
          <a:lstStyle/>
          <a:p>
            <a:r>
              <a:rPr lang="en-US" dirty="0"/>
              <a:t>TRANSIENT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C85C3-80A7-1EFE-9104-66BE41D4C2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A6B96-6C79-C162-4B96-D0AB0FBA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0" y="2448232"/>
            <a:ext cx="5635970" cy="3813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BD073-389A-7A0C-0BC7-FE2FB1E3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06" y="2543415"/>
            <a:ext cx="5259388" cy="38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22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C691A-C197-EEB2-D411-E9E90147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49585-F732-0651-BBE6-82328D38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 Technology  :[EX-NOR  GATE]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DD3849-123F-DB5B-A9B5-5F207F1BC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163" y="1280190"/>
            <a:ext cx="5157787" cy="823912"/>
          </a:xfrm>
        </p:spPr>
        <p:txBody>
          <a:bodyPr/>
          <a:lstStyle/>
          <a:p>
            <a:r>
              <a:rPr lang="en-US" dirty="0"/>
              <a:t>SCHEMATIC 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F7B81F-29FA-816A-10DA-6B75B6F46C4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93719" y="1291368"/>
            <a:ext cx="5183188" cy="823912"/>
          </a:xfrm>
        </p:spPr>
        <p:txBody>
          <a:bodyPr/>
          <a:lstStyle/>
          <a:p>
            <a:r>
              <a:rPr lang="en-US" dirty="0"/>
              <a:t>            TRANSIENT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00038-81C0-5998-0575-6BCFD0D011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7E0B8-7E58-2583-2DCA-C81AF01F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2517058"/>
            <a:ext cx="5774455" cy="373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884B8-C1AB-5B75-7828-59A8FF0BC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26" y="2517057"/>
            <a:ext cx="5388392" cy="373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/>
          <p:cNvPicPr preferRelativeResize="0"/>
          <p:nvPr/>
        </p:nvPicPr>
        <p:blipFill rotWithShape="1">
          <a:blip r:embed="rId3"/>
          <a:srcRect l="22326" t="32664" r="11836" b="35101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/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/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>
            <a:fillRect/>
          </a:stretch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Google Shape;125;p3"/>
          <p:cNvSpPr txBox="1"/>
          <p:nvPr/>
        </p:nvSpPr>
        <p:spPr>
          <a:xfrm>
            <a:off x="-1158970" y="1172783"/>
            <a:ext cx="5852776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Montserrat" panose="00000500000000000000"/>
              </a:rPr>
              <a:t>Results 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8BBB-07FA-69D5-B7F8-D36915AD0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71" y="2293844"/>
            <a:ext cx="10526594" cy="33913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8C2339D8-B79B-5B3B-D867-36130DCA2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>
            <a:extLst>
              <a:ext uri="{FF2B5EF4-FFF2-40B4-BE49-F238E27FC236}">
                <a16:creationId xmlns:a16="http://schemas.microsoft.com/office/drawing/2014/main" id="{A58C87F2-234B-79A1-8053-DE52ECCF1EE1}"/>
              </a:ext>
            </a:extLst>
          </p:cNvPr>
          <p:cNvPicPr preferRelativeResize="0"/>
          <p:nvPr/>
        </p:nvPicPr>
        <p:blipFill rotWithShape="1">
          <a:blip r:embed="rId3"/>
          <a:srcRect l="22326" t="32664" r="11836" b="35101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>
            <a:extLst>
              <a:ext uri="{FF2B5EF4-FFF2-40B4-BE49-F238E27FC236}">
                <a16:creationId xmlns:a16="http://schemas.microsoft.com/office/drawing/2014/main" id="{11737153-5895-1FFA-3CEE-C1A902374FA2}"/>
              </a:ext>
            </a:extLst>
          </p:cNvPr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>
              <a:extLst>
                <a:ext uri="{FF2B5EF4-FFF2-40B4-BE49-F238E27FC236}">
                  <a16:creationId xmlns:a16="http://schemas.microsoft.com/office/drawing/2014/main" id="{CF42E9C1-BDD3-467F-13CC-F2AB4B121953}"/>
                </a:ext>
              </a:extLst>
            </p:cNvPr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>
                <a:extLst>
                  <a:ext uri="{FF2B5EF4-FFF2-40B4-BE49-F238E27FC236}">
                    <a16:creationId xmlns:a16="http://schemas.microsoft.com/office/drawing/2014/main" id="{FAFBDF8D-C259-C25A-81A9-82A6030E9847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" name="Google Shape;115;p76">
                <a:extLst>
                  <a:ext uri="{FF2B5EF4-FFF2-40B4-BE49-F238E27FC236}">
                    <a16:creationId xmlns:a16="http://schemas.microsoft.com/office/drawing/2014/main" id="{B20F3620-0075-D963-857F-FEBAE6A03E5B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" name="Google Shape;116;p76">
              <a:extLst>
                <a:ext uri="{FF2B5EF4-FFF2-40B4-BE49-F238E27FC236}">
                  <a16:creationId xmlns:a16="http://schemas.microsoft.com/office/drawing/2014/main" id="{CAEFD345-1DB6-0837-1EDE-FEF3E68CCCF4}"/>
                </a:ext>
              </a:extLst>
            </p:cNvPr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>
                <a:extLst>
                  <a:ext uri="{FF2B5EF4-FFF2-40B4-BE49-F238E27FC236}">
                    <a16:creationId xmlns:a16="http://schemas.microsoft.com/office/drawing/2014/main" id="{809D889E-651C-44A8-0701-6D65078FE5C1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" name="Google Shape;118;p76">
                <a:extLst>
                  <a:ext uri="{FF2B5EF4-FFF2-40B4-BE49-F238E27FC236}">
                    <a16:creationId xmlns:a16="http://schemas.microsoft.com/office/drawing/2014/main" id="{6234D84C-1E6B-2E8A-A2B9-BE292A5B0E13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>
            <a:extLst>
              <a:ext uri="{FF2B5EF4-FFF2-40B4-BE49-F238E27FC236}">
                <a16:creationId xmlns:a16="http://schemas.microsoft.com/office/drawing/2014/main" id="{FECC5007-6311-7F0A-1424-BBA9CADEA2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>
            <a:fillRect/>
          </a:stretch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B4C7D7CD-B15D-9CAB-8AE9-36EE6E0DD92B}"/>
              </a:ext>
            </a:extLst>
          </p:cNvPr>
          <p:cNvSpPr txBox="1"/>
          <p:nvPr/>
        </p:nvSpPr>
        <p:spPr>
          <a:xfrm>
            <a:off x="1128395" y="1045990"/>
            <a:ext cx="9996170" cy="582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>
                <a:latin typeface="Verdana" panose="020B0604030504040204" pitchFamily="34" charset="0"/>
                <a:ea typeface="Verdana" panose="020B0604030504040204" pitchFamily="34" charset="0"/>
              </a:rPr>
              <a:t>Gant Chart  - Milestones and Activities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57962-A958-ED3D-9C26-9B345C513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C5627BB0-C93F-2E7E-E1C9-ED6EAACDCC44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Project Plan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57F35-DDFA-E965-094B-DAA5EDDD1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799" y="1652509"/>
            <a:ext cx="6630955" cy="49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04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Montserrat" panose="00000500000000000000"/>
                <a:sym typeface="Montserrat" panose="00000500000000000000"/>
              </a:rPr>
              <a:t>Analysis – 4W1H</a:t>
            </a:r>
            <a:endParaRPr/>
          </a:p>
        </p:txBody>
      </p:sp>
      <p:sp>
        <p:nvSpPr>
          <p:cNvPr id="5" name="Google Shape;125;p3"/>
          <p:cNvSpPr txBox="1"/>
          <p:nvPr/>
        </p:nvSpPr>
        <p:spPr>
          <a:xfrm>
            <a:off x="432619" y="1030183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purpose is to design and optimize VLSI systems that effectively handle real-world data, ensure precision in computing, and integrate both types of signals for versatile functionality.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to study analog, digital, and mixed signals across different architectures in VLSI design to optimize the performance, efficiency, and integration of complex electronic systems.</a:t>
            </a:r>
            <a:endParaRPr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I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study analog, digital, and mixed signals in VLSI design to optimize and integrate various electronic functions within a single chip for efficient and effective signal processing.</a:t>
            </a:r>
            <a:endParaRPr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"By integrating and optimizing analog, digital, and mixed signals within VLSI architectures, we enhance the performance and efficiency of complex electronic systems."</a:t>
            </a:r>
            <a:endParaRPr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study analog, digital, and mixed signals across different architectures in VLSI design to optimize the integration and performance of complex electronic systems.</a:t>
            </a:r>
            <a:endParaRPr lang="en-IN" sz="1600" b="1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600" b="1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000" b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Refined Objective:</a:t>
            </a:r>
          </a:p>
          <a:p>
            <a:endParaRPr lang="en-IN" sz="2000" b="1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34" charset="0"/>
              <a:buChar char="§"/>
            </a:pPr>
            <a:r>
              <a:rPr lang="en-IN" sz="200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Optimization</a:t>
            </a:r>
          </a:p>
          <a:p>
            <a:pPr marL="285750" indent="-285750">
              <a:buFont typeface="Wingdings" panose="05000000000000000000" pitchFamily="34" charset="0"/>
              <a:buChar char="§"/>
            </a:pPr>
            <a:r>
              <a:rPr lang="en-IN" sz="200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Performance</a:t>
            </a:r>
          </a:p>
          <a:p>
            <a:pPr marL="285750" indent="-285750">
              <a:buFont typeface="Wingdings" panose="05000000000000000000" pitchFamily="34" charset="0"/>
              <a:buChar char="§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Digital-Analog-Mixed Signal Analysis</a:t>
            </a:r>
            <a:endParaRPr lang="en-IN" sz="200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34" charset="0"/>
              <a:buChar char="§"/>
            </a:pPr>
            <a:endParaRPr lang="en-IN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34" charset="0"/>
              <a:buChar char="§"/>
            </a:pPr>
            <a:endParaRPr lang="en-IN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44D3-0B34-E440-8562-0EBBCE6CD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D7664-2954-2DEE-0F36-EE6CFF1065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7C1DD96F-B851-93EE-E9EF-03723BCBDA7A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Montserrat"/>
                <a:sym typeface="Montserrat"/>
              </a:rPr>
              <a:t>Analysis - SWOT</a:t>
            </a:r>
            <a:endParaRPr/>
          </a:p>
        </p:txBody>
      </p:sp>
      <p:grpSp>
        <p:nvGrpSpPr>
          <p:cNvPr id="2" name="Google Shape;488;p10">
            <a:extLst>
              <a:ext uri="{FF2B5EF4-FFF2-40B4-BE49-F238E27FC236}">
                <a16:creationId xmlns:a16="http://schemas.microsoft.com/office/drawing/2014/main" id="{269C34FF-CDA4-B8DA-6F30-CF6FDF5266E1}"/>
              </a:ext>
            </a:extLst>
          </p:cNvPr>
          <p:cNvGrpSpPr/>
          <p:nvPr/>
        </p:nvGrpSpPr>
        <p:grpSpPr>
          <a:xfrm>
            <a:off x="213106" y="1087852"/>
            <a:ext cx="6735756" cy="2527087"/>
            <a:chOff x="928691" y="421011"/>
            <a:chExt cx="2812894" cy="1895363"/>
          </a:xfrm>
        </p:grpSpPr>
        <p:sp>
          <p:nvSpPr>
            <p:cNvPr id="6" name="Google Shape;489;p10">
              <a:extLst>
                <a:ext uri="{FF2B5EF4-FFF2-40B4-BE49-F238E27FC236}">
                  <a16:creationId xmlns:a16="http://schemas.microsoft.com/office/drawing/2014/main" id="{F9A37DA5-F2CD-1F6B-42EC-AAC693394F99}"/>
                </a:ext>
              </a:extLst>
            </p:cNvPr>
            <p:cNvSpPr/>
            <p:nvPr/>
          </p:nvSpPr>
          <p:spPr>
            <a:xfrm>
              <a:off x="2842986" y="1102623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52055" y="25004"/>
                  </a:moveTo>
                  <a:lnTo>
                    <a:pt x="27052" y="1"/>
                  </a:lnTo>
                  <a:lnTo>
                    <a:pt x="1" y="1"/>
                  </a:lnTo>
                </a:path>
              </a:pathLst>
            </a:custGeom>
            <a:noFill/>
            <a:ln w="11025" cap="flat" cmpd="sng">
              <a:solidFill>
                <a:schemeClr val="accent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" name="Google Shape;490;p10">
              <a:extLst>
                <a:ext uri="{FF2B5EF4-FFF2-40B4-BE49-F238E27FC236}">
                  <a16:creationId xmlns:a16="http://schemas.microsoft.com/office/drawing/2014/main" id="{3842D460-7852-7143-8294-DAE6FB2A59E6}"/>
                </a:ext>
              </a:extLst>
            </p:cNvPr>
            <p:cNvGrpSpPr/>
            <p:nvPr/>
          </p:nvGrpSpPr>
          <p:grpSpPr>
            <a:xfrm>
              <a:off x="928691" y="421011"/>
              <a:ext cx="1902137" cy="1895363"/>
              <a:chOff x="928691" y="421011"/>
              <a:chExt cx="1902137" cy="1895363"/>
            </a:xfrm>
          </p:grpSpPr>
          <p:sp>
            <p:nvSpPr>
              <p:cNvPr id="8" name="Google Shape;491;p10">
                <a:extLst>
                  <a:ext uri="{FF2B5EF4-FFF2-40B4-BE49-F238E27FC236}">
                    <a16:creationId xmlns:a16="http://schemas.microsoft.com/office/drawing/2014/main" id="{E5FE54F9-1A63-D277-24B9-BD4404A327F6}"/>
                  </a:ext>
                </a:extLst>
              </p:cNvPr>
              <p:cNvSpPr txBox="1"/>
              <p:nvPr/>
            </p:nvSpPr>
            <p:spPr>
              <a:xfrm>
                <a:off x="946228" y="902174"/>
                <a:ext cx="1884600" cy="14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285750" marR="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6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Versatile Skillset</a:t>
                </a: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: Mastery of multiple       signal types broadens problem-solving capabilities.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endParaRPr lang="en-US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marR="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6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System Integration</a:t>
                </a: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: Essential for designing and optimizing modern, integrated systems</a:t>
                </a:r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" name="Google Shape;492;p10">
                <a:extLst>
                  <a:ext uri="{FF2B5EF4-FFF2-40B4-BE49-F238E27FC236}">
                    <a16:creationId xmlns:a16="http://schemas.microsoft.com/office/drawing/2014/main" id="{E4482AD6-2715-CF44-0AD5-5E77FB24E6FD}"/>
                  </a:ext>
                </a:extLst>
              </p:cNvPr>
              <p:cNvSpPr txBox="1"/>
              <p:nvPr/>
            </p:nvSpPr>
            <p:spPr>
              <a:xfrm>
                <a:off x="928691" y="421011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 dirty="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Strengths</a:t>
                </a:r>
                <a:endParaRPr sz="2267" b="1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0" name="Google Shape;483;p10">
            <a:extLst>
              <a:ext uri="{FF2B5EF4-FFF2-40B4-BE49-F238E27FC236}">
                <a16:creationId xmlns:a16="http://schemas.microsoft.com/office/drawing/2014/main" id="{A77B6CF2-86FF-F242-427B-686D0329AF30}"/>
              </a:ext>
            </a:extLst>
          </p:cNvPr>
          <p:cNvGrpSpPr/>
          <p:nvPr/>
        </p:nvGrpSpPr>
        <p:grpSpPr>
          <a:xfrm>
            <a:off x="6918064" y="990976"/>
            <a:ext cx="5273936" cy="2767972"/>
            <a:chOff x="5188548" y="1062506"/>
            <a:chExt cx="3955451" cy="1459517"/>
          </a:xfrm>
        </p:grpSpPr>
        <p:sp>
          <p:nvSpPr>
            <p:cNvPr id="11" name="Google Shape;484;p10">
              <a:extLst>
                <a:ext uri="{FF2B5EF4-FFF2-40B4-BE49-F238E27FC236}">
                  <a16:creationId xmlns:a16="http://schemas.microsoft.com/office/drawing/2014/main" id="{6800CA5A-EB54-7A93-DB12-7831175802B6}"/>
                </a:ext>
              </a:extLst>
            </p:cNvPr>
            <p:cNvSpPr/>
            <p:nvPr/>
          </p:nvSpPr>
          <p:spPr>
            <a:xfrm>
              <a:off x="5188548" y="1644028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0" y="25004"/>
                  </a:moveTo>
                  <a:lnTo>
                    <a:pt x="25003" y="1"/>
                  </a:lnTo>
                  <a:lnTo>
                    <a:pt x="52054" y="1"/>
                  </a:lnTo>
                </a:path>
              </a:pathLst>
            </a:custGeom>
            <a:noFill/>
            <a:ln w="110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485;p10">
              <a:extLst>
                <a:ext uri="{FF2B5EF4-FFF2-40B4-BE49-F238E27FC236}">
                  <a16:creationId xmlns:a16="http://schemas.microsoft.com/office/drawing/2014/main" id="{3A1B4FA6-53DA-BECD-B941-81C8CB1EFA80}"/>
                </a:ext>
              </a:extLst>
            </p:cNvPr>
            <p:cNvGrpSpPr/>
            <p:nvPr/>
          </p:nvGrpSpPr>
          <p:grpSpPr>
            <a:xfrm>
              <a:off x="6267501" y="1062506"/>
              <a:ext cx="2876498" cy="1459517"/>
              <a:chOff x="6267501" y="1062506"/>
              <a:chExt cx="2876498" cy="1459517"/>
            </a:xfrm>
          </p:grpSpPr>
          <p:sp>
            <p:nvSpPr>
              <p:cNvPr id="13" name="Google Shape;486;p10">
                <a:extLst>
                  <a:ext uri="{FF2B5EF4-FFF2-40B4-BE49-F238E27FC236}">
                    <a16:creationId xmlns:a16="http://schemas.microsoft.com/office/drawing/2014/main" id="{972EB651-2134-7EAB-B40B-35978B6FCF59}"/>
                  </a:ext>
                </a:extLst>
              </p:cNvPr>
              <p:cNvSpPr txBox="1"/>
              <p:nvPr/>
            </p:nvSpPr>
            <p:spPr>
              <a:xfrm>
                <a:off x="6551742" y="1062506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Weaknesses</a:t>
                </a:r>
                <a:endParaRPr sz="2267" b="1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" name="Google Shape;487;p10">
                <a:extLst>
                  <a:ext uri="{FF2B5EF4-FFF2-40B4-BE49-F238E27FC236}">
                    <a16:creationId xmlns:a16="http://schemas.microsoft.com/office/drawing/2014/main" id="{C0ADCA5D-65F3-914E-8EA9-6F13EA0D1DE6}"/>
                  </a:ext>
                </a:extLst>
              </p:cNvPr>
              <p:cNvSpPr txBox="1"/>
              <p:nvPr/>
            </p:nvSpPr>
            <p:spPr>
              <a:xfrm>
                <a:off x="6267501" y="1411722"/>
                <a:ext cx="2876498" cy="1110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Complexity</a:t>
                </a: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: Learning requires deep understanding across diverse domains.</a:t>
                </a:r>
              </a:p>
              <a:p>
                <a:endParaRPr lang="en-US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Resource-Intensive</a:t>
                </a: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: Advanced tools and significant time investment needed.</a:t>
                </a:r>
              </a:p>
            </p:txBody>
          </p:sp>
        </p:grpSp>
      </p:grpSp>
      <p:grpSp>
        <p:nvGrpSpPr>
          <p:cNvPr id="15" name="Google Shape;493;p10">
            <a:extLst>
              <a:ext uri="{FF2B5EF4-FFF2-40B4-BE49-F238E27FC236}">
                <a16:creationId xmlns:a16="http://schemas.microsoft.com/office/drawing/2014/main" id="{851F0995-F55B-90A8-117C-17925C68C4C1}"/>
              </a:ext>
            </a:extLst>
          </p:cNvPr>
          <p:cNvGrpSpPr/>
          <p:nvPr/>
        </p:nvGrpSpPr>
        <p:grpSpPr>
          <a:xfrm>
            <a:off x="7212342" y="3962882"/>
            <a:ext cx="4936371" cy="2261107"/>
            <a:chOff x="5188548" y="2952300"/>
            <a:chExt cx="3748193" cy="1695872"/>
          </a:xfrm>
        </p:grpSpPr>
        <p:sp>
          <p:nvSpPr>
            <p:cNvPr id="16" name="Google Shape;494;p10">
              <a:extLst>
                <a:ext uri="{FF2B5EF4-FFF2-40B4-BE49-F238E27FC236}">
                  <a16:creationId xmlns:a16="http://schemas.microsoft.com/office/drawing/2014/main" id="{B778ABFC-F572-C69A-D4CA-CCE0E3C52B75}"/>
                </a:ext>
              </a:extLst>
            </p:cNvPr>
            <p:cNvSpPr/>
            <p:nvPr/>
          </p:nvSpPr>
          <p:spPr>
            <a:xfrm>
              <a:off x="5188548" y="3381901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0" y="1"/>
                  </a:moveTo>
                  <a:lnTo>
                    <a:pt x="25003" y="25004"/>
                  </a:lnTo>
                  <a:lnTo>
                    <a:pt x="52054" y="25004"/>
                  </a:lnTo>
                </a:path>
              </a:pathLst>
            </a:custGeom>
            <a:noFill/>
            <a:ln w="1102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495;p10">
              <a:extLst>
                <a:ext uri="{FF2B5EF4-FFF2-40B4-BE49-F238E27FC236}">
                  <a16:creationId xmlns:a16="http://schemas.microsoft.com/office/drawing/2014/main" id="{5EAB7177-C39F-1239-7629-99522C12A496}"/>
                </a:ext>
              </a:extLst>
            </p:cNvPr>
            <p:cNvGrpSpPr/>
            <p:nvPr/>
          </p:nvGrpSpPr>
          <p:grpSpPr>
            <a:xfrm>
              <a:off x="6418241" y="2952300"/>
              <a:ext cx="2518500" cy="1695872"/>
              <a:chOff x="6418241" y="2952300"/>
              <a:chExt cx="2518500" cy="1695872"/>
            </a:xfrm>
          </p:grpSpPr>
          <p:sp>
            <p:nvSpPr>
              <p:cNvPr id="18" name="Google Shape;496;p10">
                <a:extLst>
                  <a:ext uri="{FF2B5EF4-FFF2-40B4-BE49-F238E27FC236}">
                    <a16:creationId xmlns:a16="http://schemas.microsoft.com/office/drawing/2014/main" id="{5212DB45-A20F-41FD-6D1A-C0A3D72DE187}"/>
                  </a:ext>
                </a:extLst>
              </p:cNvPr>
              <p:cNvSpPr txBox="1"/>
              <p:nvPr/>
            </p:nvSpPr>
            <p:spPr>
              <a:xfrm>
                <a:off x="6524669" y="2952300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Threats</a:t>
                </a:r>
                <a:endParaRPr sz="2267" b="1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" name="Google Shape;497;p10">
                <a:extLst>
                  <a:ext uri="{FF2B5EF4-FFF2-40B4-BE49-F238E27FC236}">
                    <a16:creationId xmlns:a16="http://schemas.microsoft.com/office/drawing/2014/main" id="{B04B8B1B-38AA-9E17-833E-007F20119B83}"/>
                  </a:ext>
                </a:extLst>
              </p:cNvPr>
              <p:cNvSpPr txBox="1"/>
              <p:nvPr/>
            </p:nvSpPr>
            <p:spPr>
              <a:xfrm>
                <a:off x="6418241" y="3641865"/>
                <a:ext cx="2518500" cy="1006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Rapid Tech Changes</a:t>
                </a: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: Knowledge can become outdated quickly.</a:t>
                </a:r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Competition</a:t>
                </a: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: Field is competitive due to its importance in technology.</a:t>
                </a: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" name="Google Shape;498;p10">
            <a:extLst>
              <a:ext uri="{FF2B5EF4-FFF2-40B4-BE49-F238E27FC236}">
                <a16:creationId xmlns:a16="http://schemas.microsoft.com/office/drawing/2014/main" id="{0CBBCAA6-6560-FA17-7D57-8348284DB434}"/>
              </a:ext>
            </a:extLst>
          </p:cNvPr>
          <p:cNvGrpSpPr/>
          <p:nvPr/>
        </p:nvGrpSpPr>
        <p:grpSpPr>
          <a:xfrm>
            <a:off x="213100" y="4498050"/>
            <a:ext cx="6132114" cy="2109241"/>
            <a:chOff x="892757" y="3168878"/>
            <a:chExt cx="4599200" cy="1581970"/>
          </a:xfrm>
        </p:grpSpPr>
        <p:sp>
          <p:nvSpPr>
            <p:cNvPr id="21" name="Google Shape;499;p10">
              <a:extLst>
                <a:ext uri="{FF2B5EF4-FFF2-40B4-BE49-F238E27FC236}">
                  <a16:creationId xmlns:a16="http://schemas.microsoft.com/office/drawing/2014/main" id="{FCCD4B41-5E74-FF67-70B0-F0BC132EC36D}"/>
                </a:ext>
              </a:extLst>
            </p:cNvPr>
            <p:cNvSpPr/>
            <p:nvPr/>
          </p:nvSpPr>
          <p:spPr>
            <a:xfrm>
              <a:off x="4593358" y="3752480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52055" y="1"/>
                  </a:moveTo>
                  <a:lnTo>
                    <a:pt x="27052" y="25004"/>
                  </a:lnTo>
                  <a:lnTo>
                    <a:pt x="1" y="25004"/>
                  </a:lnTo>
                </a:path>
              </a:pathLst>
            </a:custGeom>
            <a:noFill/>
            <a:ln w="1102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500;p10">
              <a:extLst>
                <a:ext uri="{FF2B5EF4-FFF2-40B4-BE49-F238E27FC236}">
                  <a16:creationId xmlns:a16="http://schemas.microsoft.com/office/drawing/2014/main" id="{17FE35FF-8B7E-E9E7-8527-E09AB60643CC}"/>
                </a:ext>
              </a:extLst>
            </p:cNvPr>
            <p:cNvGrpSpPr/>
            <p:nvPr/>
          </p:nvGrpSpPr>
          <p:grpSpPr>
            <a:xfrm>
              <a:off x="892757" y="3168878"/>
              <a:ext cx="3731700" cy="1581970"/>
              <a:chOff x="892757" y="3168878"/>
              <a:chExt cx="3731700" cy="1581970"/>
            </a:xfrm>
          </p:grpSpPr>
          <p:sp>
            <p:nvSpPr>
              <p:cNvPr id="23" name="Google Shape;501;p10">
                <a:extLst>
                  <a:ext uri="{FF2B5EF4-FFF2-40B4-BE49-F238E27FC236}">
                    <a16:creationId xmlns:a16="http://schemas.microsoft.com/office/drawing/2014/main" id="{03503BC4-C7F7-58DD-2A9E-CB57CF9F3C02}"/>
                  </a:ext>
                </a:extLst>
              </p:cNvPr>
              <p:cNvSpPr txBox="1"/>
              <p:nvPr/>
            </p:nvSpPr>
            <p:spPr>
              <a:xfrm>
                <a:off x="1648349" y="3168878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 dirty="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Opportunities</a:t>
                </a:r>
                <a:endParaRPr sz="2267" b="1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4" name="Google Shape;502;p10">
                <a:extLst>
                  <a:ext uri="{FF2B5EF4-FFF2-40B4-BE49-F238E27FC236}">
                    <a16:creationId xmlns:a16="http://schemas.microsoft.com/office/drawing/2014/main" id="{AC7A30F9-F59B-EFB5-7884-DDBA25372777}"/>
                  </a:ext>
                </a:extLst>
              </p:cNvPr>
              <p:cNvSpPr txBox="1"/>
              <p:nvPr/>
            </p:nvSpPr>
            <p:spPr>
              <a:xfrm>
                <a:off x="892757" y="3725148"/>
                <a:ext cx="3731700" cy="10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285750" marR="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High Demand</a:t>
                </a:r>
                <a:r>
                  <a:rPr lang="en-US" dirty="0"/>
                  <a:t>: Growing need for mixed-signal expertise in various industries.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 marL="285750" marR="0" lvl="0" indent="-285750" algn="just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Innovation</a:t>
                </a:r>
                <a:r>
                  <a:rPr lang="en-US" dirty="0"/>
                  <a:t>: Potential to pioneer new, efficient system architectures.</a:t>
                </a:r>
                <a:endParaRPr dirty="0"/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" name="Google Shape;503;p10">
            <a:extLst>
              <a:ext uri="{FF2B5EF4-FFF2-40B4-BE49-F238E27FC236}">
                <a16:creationId xmlns:a16="http://schemas.microsoft.com/office/drawing/2014/main" id="{4972E0CD-3D20-E3B7-45A5-FDFA71288317}"/>
              </a:ext>
            </a:extLst>
          </p:cNvPr>
          <p:cNvGrpSpPr/>
          <p:nvPr/>
        </p:nvGrpSpPr>
        <p:grpSpPr>
          <a:xfrm>
            <a:off x="4564098" y="1912734"/>
            <a:ext cx="3978569" cy="3824127"/>
            <a:chOff x="4685401" y="2674734"/>
            <a:chExt cx="3978569" cy="3824127"/>
          </a:xfrm>
        </p:grpSpPr>
        <p:grpSp>
          <p:nvGrpSpPr>
            <p:cNvPr id="26" name="Google Shape;504;p10">
              <a:extLst>
                <a:ext uri="{FF2B5EF4-FFF2-40B4-BE49-F238E27FC236}">
                  <a16:creationId xmlns:a16="http://schemas.microsoft.com/office/drawing/2014/main" id="{026A2EC5-65AC-8A88-3D39-466E52370192}"/>
                </a:ext>
              </a:extLst>
            </p:cNvPr>
            <p:cNvGrpSpPr/>
            <p:nvPr/>
          </p:nvGrpSpPr>
          <p:grpSpPr>
            <a:xfrm>
              <a:off x="4685401" y="2674734"/>
              <a:ext cx="3978569" cy="3824127"/>
              <a:chOff x="4075801" y="1760334"/>
              <a:chExt cx="3978569" cy="3824127"/>
            </a:xfrm>
          </p:grpSpPr>
          <p:sp>
            <p:nvSpPr>
              <p:cNvPr id="31" name="Google Shape;505;p10">
                <a:extLst>
                  <a:ext uri="{FF2B5EF4-FFF2-40B4-BE49-F238E27FC236}">
                    <a16:creationId xmlns:a16="http://schemas.microsoft.com/office/drawing/2014/main" id="{73B99A81-7B7C-C20D-0E1A-1AA8D8B99488}"/>
                  </a:ext>
                </a:extLst>
              </p:cNvPr>
              <p:cNvSpPr/>
              <p:nvPr/>
            </p:nvSpPr>
            <p:spPr>
              <a:xfrm>
                <a:off x="4075801" y="1760334"/>
                <a:ext cx="3978569" cy="3824127"/>
              </a:xfrm>
              <a:custGeom>
                <a:avLst/>
                <a:gdLst/>
                <a:ahLst/>
                <a:cxnLst/>
                <a:rect l="l" t="t" r="r" b="b"/>
                <a:pathLst>
                  <a:path w="172856" h="166146" extrusionOk="0">
                    <a:moveTo>
                      <a:pt x="86429" y="0"/>
                    </a:moveTo>
                    <a:cubicBezTo>
                      <a:pt x="77617" y="0"/>
                      <a:pt x="68807" y="3355"/>
                      <a:pt x="62104" y="10064"/>
                    </a:cubicBezTo>
                    <a:cubicBezTo>
                      <a:pt x="48673" y="23494"/>
                      <a:pt x="26837" y="45318"/>
                      <a:pt x="13419" y="58749"/>
                    </a:cubicBezTo>
                    <a:cubicBezTo>
                      <a:pt x="1" y="72167"/>
                      <a:pt x="1" y="93991"/>
                      <a:pt x="13419" y="107409"/>
                    </a:cubicBezTo>
                    <a:cubicBezTo>
                      <a:pt x="26837" y="120828"/>
                      <a:pt x="48673" y="142664"/>
                      <a:pt x="62092" y="156082"/>
                    </a:cubicBezTo>
                    <a:cubicBezTo>
                      <a:pt x="68801" y="162791"/>
                      <a:pt x="77614" y="166146"/>
                      <a:pt x="86428" y="166146"/>
                    </a:cubicBezTo>
                    <a:cubicBezTo>
                      <a:pt x="95242" y="166146"/>
                      <a:pt x="104055" y="162791"/>
                      <a:pt x="110764" y="156082"/>
                    </a:cubicBezTo>
                    <a:cubicBezTo>
                      <a:pt x="124183" y="142664"/>
                      <a:pt x="146019" y="120828"/>
                      <a:pt x="159437" y="107409"/>
                    </a:cubicBezTo>
                    <a:cubicBezTo>
                      <a:pt x="172855" y="93991"/>
                      <a:pt x="172855" y="72155"/>
                      <a:pt x="159437" y="58737"/>
                    </a:cubicBezTo>
                    <a:cubicBezTo>
                      <a:pt x="146019" y="45318"/>
                      <a:pt x="124183" y="23482"/>
                      <a:pt x="110764" y="10064"/>
                    </a:cubicBezTo>
                    <a:cubicBezTo>
                      <a:pt x="104055" y="3355"/>
                      <a:pt x="95242" y="0"/>
                      <a:pt x="86429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" name="Google Shape;506;p10">
                <a:extLst>
                  <a:ext uri="{FF2B5EF4-FFF2-40B4-BE49-F238E27FC236}">
                    <a16:creationId xmlns:a16="http://schemas.microsoft.com/office/drawing/2014/main" id="{31E54862-E10E-F1D1-D2F7-D73D1EAD9A00}"/>
                  </a:ext>
                </a:extLst>
              </p:cNvPr>
              <p:cNvGrpSpPr/>
              <p:nvPr/>
            </p:nvGrpSpPr>
            <p:grpSpPr>
              <a:xfrm>
                <a:off x="4273832" y="1959046"/>
                <a:ext cx="3582661" cy="3426984"/>
                <a:chOff x="3205454" y="1469321"/>
                <a:chExt cx="2687063" cy="2570302"/>
              </a:xfrm>
            </p:grpSpPr>
            <p:sp>
              <p:nvSpPr>
                <p:cNvPr id="82" name="Google Shape;507;p10">
                  <a:extLst>
                    <a:ext uri="{FF2B5EF4-FFF2-40B4-BE49-F238E27FC236}">
                      <a16:creationId xmlns:a16="http://schemas.microsoft.com/office/drawing/2014/main" id="{BEC790A4-3ADE-CC0A-E162-5C3BAAD843D1}"/>
                    </a:ext>
                  </a:extLst>
                </p:cNvPr>
                <p:cNvSpPr/>
                <p:nvPr/>
              </p:nvSpPr>
              <p:spPr>
                <a:xfrm>
                  <a:off x="3205454" y="1964889"/>
                  <a:ext cx="683612" cy="1582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1" h="91679" extrusionOk="0">
                      <a:moveTo>
                        <a:pt x="34719" y="0"/>
                      </a:moveTo>
                      <a:lnTo>
                        <a:pt x="13538" y="21193"/>
                      </a:lnTo>
                      <a:cubicBezTo>
                        <a:pt x="1" y="34731"/>
                        <a:pt x="1" y="56745"/>
                        <a:pt x="13538" y="70283"/>
                      </a:cubicBezTo>
                      <a:lnTo>
                        <a:pt x="34922" y="91678"/>
                      </a:lnTo>
                      <a:lnTo>
                        <a:pt x="39601" y="86999"/>
                      </a:lnTo>
                      <a:cubicBezTo>
                        <a:pt x="31909" y="79307"/>
                        <a:pt x="24075" y="71473"/>
                        <a:pt x="18205" y="65603"/>
                      </a:cubicBezTo>
                      <a:cubicBezTo>
                        <a:pt x="7252" y="54650"/>
                        <a:pt x="7252" y="36826"/>
                        <a:pt x="18205" y="25872"/>
                      </a:cubicBezTo>
                      <a:lnTo>
                        <a:pt x="39399" y="4679"/>
                      </a:lnTo>
                      <a:lnTo>
                        <a:pt x="34719" y="0"/>
                      </a:lnTo>
                      <a:close/>
                    </a:path>
                  </a:pathLst>
                </a:custGeom>
                <a:solidFill>
                  <a:srgbClr val="2020B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508;p10">
                  <a:extLst>
                    <a:ext uri="{FF2B5EF4-FFF2-40B4-BE49-F238E27FC236}">
                      <a16:creationId xmlns:a16="http://schemas.microsoft.com/office/drawing/2014/main" id="{8B5D94CB-EF68-7A6E-554A-F2A35E8DD195}"/>
                    </a:ext>
                  </a:extLst>
                </p:cNvPr>
                <p:cNvSpPr/>
                <p:nvPr/>
              </p:nvSpPr>
              <p:spPr>
                <a:xfrm>
                  <a:off x="3804826" y="1469321"/>
                  <a:ext cx="1537191" cy="625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48" h="36219" extrusionOk="0">
                      <a:moveTo>
                        <a:pt x="43101" y="0"/>
                      </a:moveTo>
                      <a:cubicBezTo>
                        <a:pt x="33826" y="0"/>
                        <a:pt x="25111" y="3608"/>
                        <a:pt x="18562" y="10156"/>
                      </a:cubicBezTo>
                      <a:lnTo>
                        <a:pt x="0" y="28706"/>
                      </a:lnTo>
                      <a:lnTo>
                        <a:pt x="4680" y="33385"/>
                      </a:lnTo>
                      <a:cubicBezTo>
                        <a:pt x="11430" y="26634"/>
                        <a:pt x="18086" y="19979"/>
                        <a:pt x="23229" y="14823"/>
                      </a:cubicBezTo>
                      <a:cubicBezTo>
                        <a:pt x="28712" y="9347"/>
                        <a:pt x="35910" y="6608"/>
                        <a:pt x="43105" y="6608"/>
                      </a:cubicBezTo>
                      <a:cubicBezTo>
                        <a:pt x="50301" y="6608"/>
                        <a:pt x="57496" y="9347"/>
                        <a:pt x="62973" y="14823"/>
                      </a:cubicBezTo>
                      <a:lnTo>
                        <a:pt x="84368" y="36219"/>
                      </a:lnTo>
                      <a:lnTo>
                        <a:pt x="89047" y="31540"/>
                      </a:lnTo>
                      <a:lnTo>
                        <a:pt x="67652" y="10156"/>
                      </a:lnTo>
                      <a:cubicBezTo>
                        <a:pt x="61103" y="3608"/>
                        <a:pt x="52388" y="0"/>
                        <a:pt x="43101" y="0"/>
                      </a:cubicBezTo>
                      <a:close/>
                    </a:path>
                  </a:pathLst>
                </a:custGeom>
                <a:solidFill>
                  <a:srgbClr val="C6282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509;p10">
                  <a:extLst>
                    <a:ext uri="{FF2B5EF4-FFF2-40B4-BE49-F238E27FC236}">
                      <a16:creationId xmlns:a16="http://schemas.microsoft.com/office/drawing/2014/main" id="{2C878170-B72E-B26D-212C-B2B28A9BF03D}"/>
                    </a:ext>
                  </a:extLst>
                </p:cNvPr>
                <p:cNvSpPr/>
                <p:nvPr/>
              </p:nvSpPr>
              <p:spPr>
                <a:xfrm>
                  <a:off x="5257602" y="2013797"/>
                  <a:ext cx="634915" cy="148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0" h="86000" extrusionOk="0">
                      <a:moveTo>
                        <a:pt x="4894" y="1"/>
                      </a:moveTo>
                      <a:lnTo>
                        <a:pt x="215" y="4680"/>
                      </a:lnTo>
                      <a:lnTo>
                        <a:pt x="18563" y="23027"/>
                      </a:lnTo>
                      <a:cubicBezTo>
                        <a:pt x="29516" y="33981"/>
                        <a:pt x="29516" y="51817"/>
                        <a:pt x="18563" y="62770"/>
                      </a:cubicBezTo>
                      <a:cubicBezTo>
                        <a:pt x="13419" y="67914"/>
                        <a:pt x="6752" y="74569"/>
                        <a:pt x="1" y="81320"/>
                      </a:cubicBezTo>
                      <a:lnTo>
                        <a:pt x="4680" y="85999"/>
                      </a:lnTo>
                      <a:lnTo>
                        <a:pt x="23242" y="67450"/>
                      </a:lnTo>
                      <a:cubicBezTo>
                        <a:pt x="36779" y="53912"/>
                        <a:pt x="36779" y="31886"/>
                        <a:pt x="23242" y="18348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rgbClr val="4685B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510;p10">
                  <a:extLst>
                    <a:ext uri="{FF2B5EF4-FFF2-40B4-BE49-F238E27FC236}">
                      <a16:creationId xmlns:a16="http://schemas.microsoft.com/office/drawing/2014/main" id="{B62E25CC-96F0-262F-2911-786EE2A87D57}"/>
                    </a:ext>
                  </a:extLst>
                </p:cNvPr>
                <p:cNvSpPr/>
                <p:nvPr/>
              </p:nvSpPr>
              <p:spPr>
                <a:xfrm>
                  <a:off x="3808313" y="3417672"/>
                  <a:ext cx="1529993" cy="621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31" h="36029" extrusionOk="0">
                      <a:moveTo>
                        <a:pt x="83952" y="0"/>
                      </a:moveTo>
                      <a:cubicBezTo>
                        <a:pt x="76332" y="7632"/>
                        <a:pt x="68581" y="15383"/>
                        <a:pt x="62771" y="21193"/>
                      </a:cubicBezTo>
                      <a:cubicBezTo>
                        <a:pt x="57294" y="26670"/>
                        <a:pt x="50096" y="29409"/>
                        <a:pt x="42899" y="29409"/>
                      </a:cubicBezTo>
                      <a:cubicBezTo>
                        <a:pt x="35702" y="29409"/>
                        <a:pt x="28504" y="26670"/>
                        <a:pt x="23027" y="21193"/>
                      </a:cubicBezTo>
                      <a:cubicBezTo>
                        <a:pt x="17943" y="16098"/>
                        <a:pt x="11359" y="9525"/>
                        <a:pt x="4680" y="2846"/>
                      </a:cubicBezTo>
                      <a:lnTo>
                        <a:pt x="1" y="7525"/>
                      </a:lnTo>
                      <a:lnTo>
                        <a:pt x="18348" y="25873"/>
                      </a:lnTo>
                      <a:cubicBezTo>
                        <a:pt x="24897" y="32421"/>
                        <a:pt x="33612" y="36029"/>
                        <a:pt x="42899" y="36029"/>
                      </a:cubicBezTo>
                      <a:cubicBezTo>
                        <a:pt x="52186" y="36029"/>
                        <a:pt x="60901" y="32421"/>
                        <a:pt x="67450" y="25873"/>
                      </a:cubicBezTo>
                      <a:lnTo>
                        <a:pt x="88631" y="4679"/>
                      </a:lnTo>
                      <a:lnTo>
                        <a:pt x="83952" y="0"/>
                      </a:lnTo>
                      <a:close/>
                    </a:path>
                  </a:pathLst>
                </a:custGeom>
                <a:solidFill>
                  <a:srgbClr val="E0921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" name="Google Shape;511;p10">
                <a:extLst>
                  <a:ext uri="{FF2B5EF4-FFF2-40B4-BE49-F238E27FC236}">
                    <a16:creationId xmlns:a16="http://schemas.microsoft.com/office/drawing/2014/main" id="{17A3F4B7-E997-5B46-9ADA-B5DAFFDF8139}"/>
                  </a:ext>
                </a:extLst>
              </p:cNvPr>
              <p:cNvGrpSpPr/>
              <p:nvPr/>
            </p:nvGrpSpPr>
            <p:grpSpPr>
              <a:xfrm>
                <a:off x="4810835" y="3672494"/>
                <a:ext cx="1254293" cy="1254316"/>
                <a:chOff x="3608126" y="2754370"/>
                <a:chExt cx="940720" cy="940737"/>
              </a:xfrm>
            </p:grpSpPr>
            <p:sp>
              <p:nvSpPr>
                <p:cNvPr id="80" name="Google Shape;512;p10">
                  <a:extLst>
                    <a:ext uri="{FF2B5EF4-FFF2-40B4-BE49-F238E27FC236}">
                      <a16:creationId xmlns:a16="http://schemas.microsoft.com/office/drawing/2014/main" id="{23F642BA-E685-EB4C-377E-63AD1D02A545}"/>
                    </a:ext>
                  </a:extLst>
                </p:cNvPr>
                <p:cNvSpPr/>
                <p:nvPr/>
              </p:nvSpPr>
              <p:spPr>
                <a:xfrm>
                  <a:off x="3608126" y="2754370"/>
                  <a:ext cx="940720" cy="9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5" h="54496" extrusionOk="0">
                      <a:moveTo>
                        <a:pt x="27242" y="1"/>
                      </a:moveTo>
                      <a:cubicBezTo>
                        <a:pt x="12216" y="1"/>
                        <a:pt x="0" y="12229"/>
                        <a:pt x="0" y="27254"/>
                      </a:cubicBezTo>
                      <a:cubicBezTo>
                        <a:pt x="0" y="42280"/>
                        <a:pt x="12216" y="54496"/>
                        <a:pt x="27242" y="54496"/>
                      </a:cubicBezTo>
                      <a:cubicBezTo>
                        <a:pt x="42267" y="54496"/>
                        <a:pt x="54495" y="42280"/>
                        <a:pt x="54495" y="27254"/>
                      </a:cubicBezTo>
                      <a:lnTo>
                        <a:pt x="54495" y="1"/>
                      </a:ln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513;p10">
                  <a:extLst>
                    <a:ext uri="{FF2B5EF4-FFF2-40B4-BE49-F238E27FC236}">
                      <a16:creationId xmlns:a16="http://schemas.microsoft.com/office/drawing/2014/main" id="{8229A34C-B825-FE55-DA8D-ED4BB8E07CAA}"/>
                    </a:ext>
                  </a:extLst>
                </p:cNvPr>
                <p:cNvSpPr/>
                <p:nvPr/>
              </p:nvSpPr>
              <p:spPr>
                <a:xfrm>
                  <a:off x="3775219" y="2921482"/>
                  <a:ext cx="606552" cy="60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6" extrusionOk="0">
                      <a:moveTo>
                        <a:pt x="17563" y="1"/>
                      </a:moveTo>
                      <a:cubicBezTo>
                        <a:pt x="7883" y="1"/>
                        <a:pt x="1" y="7883"/>
                        <a:pt x="1" y="17574"/>
                      </a:cubicBezTo>
                      <a:cubicBezTo>
                        <a:pt x="1" y="27254"/>
                        <a:pt x="7883" y="35136"/>
                        <a:pt x="17563" y="35136"/>
                      </a:cubicBezTo>
                      <a:cubicBezTo>
                        <a:pt x="27254" y="35136"/>
                        <a:pt x="35136" y="27254"/>
                        <a:pt x="35136" y="17574"/>
                      </a:cubicBezTo>
                      <a:lnTo>
                        <a:pt x="3513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" name="Google Shape;514;p10">
                <a:extLst>
                  <a:ext uri="{FF2B5EF4-FFF2-40B4-BE49-F238E27FC236}">
                    <a16:creationId xmlns:a16="http://schemas.microsoft.com/office/drawing/2014/main" id="{E93C84C9-B2E5-0244-B60D-F89263B3C129}"/>
                  </a:ext>
                </a:extLst>
              </p:cNvPr>
              <p:cNvSpPr/>
              <p:nvPr/>
            </p:nvSpPr>
            <p:spPr>
              <a:xfrm>
                <a:off x="5174497" y="4091885"/>
                <a:ext cx="489196" cy="412113"/>
              </a:xfrm>
              <a:custGeom>
                <a:avLst/>
                <a:gdLst/>
                <a:ahLst/>
                <a:cxnLst/>
                <a:rect l="l" t="t" r="r" b="b"/>
                <a:pathLst>
                  <a:path w="21254" h="17905" extrusionOk="0">
                    <a:moveTo>
                      <a:pt x="12276" y="4022"/>
                    </a:moveTo>
                    <a:lnTo>
                      <a:pt x="11824" y="11761"/>
                    </a:lnTo>
                    <a:lnTo>
                      <a:pt x="9430" y="11761"/>
                    </a:lnTo>
                    <a:lnTo>
                      <a:pt x="8966" y="4022"/>
                    </a:lnTo>
                    <a:close/>
                    <a:moveTo>
                      <a:pt x="11824" y="13249"/>
                    </a:moveTo>
                    <a:lnTo>
                      <a:pt x="11824" y="15476"/>
                    </a:lnTo>
                    <a:lnTo>
                      <a:pt x="9430" y="15476"/>
                    </a:lnTo>
                    <a:lnTo>
                      <a:pt x="9430" y="13249"/>
                    </a:lnTo>
                    <a:close/>
                    <a:moveTo>
                      <a:pt x="10627" y="0"/>
                    </a:moveTo>
                    <a:cubicBezTo>
                      <a:pt x="9633" y="0"/>
                      <a:pt x="8639" y="492"/>
                      <a:pt x="8073" y="1474"/>
                    </a:cubicBezTo>
                    <a:lnTo>
                      <a:pt x="1144" y="13487"/>
                    </a:lnTo>
                    <a:cubicBezTo>
                      <a:pt x="1" y="15452"/>
                      <a:pt x="1418" y="17904"/>
                      <a:pt x="3692" y="17904"/>
                    </a:cubicBezTo>
                    <a:lnTo>
                      <a:pt x="17562" y="17904"/>
                    </a:lnTo>
                    <a:cubicBezTo>
                      <a:pt x="19836" y="17904"/>
                      <a:pt x="21253" y="15452"/>
                      <a:pt x="20110" y="13487"/>
                    </a:cubicBezTo>
                    <a:lnTo>
                      <a:pt x="17896" y="9630"/>
                    </a:lnTo>
                    <a:lnTo>
                      <a:pt x="13181" y="1474"/>
                    </a:lnTo>
                    <a:cubicBezTo>
                      <a:pt x="12615" y="492"/>
                      <a:pt x="11621" y="0"/>
                      <a:pt x="10627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" name="Google Shape;515;p10">
                <a:extLst>
                  <a:ext uri="{FF2B5EF4-FFF2-40B4-BE49-F238E27FC236}">
                    <a16:creationId xmlns:a16="http://schemas.microsoft.com/office/drawing/2014/main" id="{AEDE9906-9079-400F-3410-74864268F26E}"/>
                  </a:ext>
                </a:extLst>
              </p:cNvPr>
              <p:cNvGrpSpPr/>
              <p:nvPr/>
            </p:nvGrpSpPr>
            <p:grpSpPr>
              <a:xfrm>
                <a:off x="4810835" y="2418146"/>
                <a:ext cx="1254293" cy="1254293"/>
                <a:chOff x="3608126" y="1813609"/>
                <a:chExt cx="940720" cy="940720"/>
              </a:xfrm>
            </p:grpSpPr>
            <p:sp>
              <p:nvSpPr>
                <p:cNvPr id="78" name="Google Shape;516;p10">
                  <a:extLst>
                    <a:ext uri="{FF2B5EF4-FFF2-40B4-BE49-F238E27FC236}">
                      <a16:creationId xmlns:a16="http://schemas.microsoft.com/office/drawing/2014/main" id="{9CB45FF1-FF7C-4C65-8271-865B62500B5C}"/>
                    </a:ext>
                  </a:extLst>
                </p:cNvPr>
                <p:cNvSpPr/>
                <p:nvPr/>
              </p:nvSpPr>
              <p:spPr>
                <a:xfrm>
                  <a:off x="3608126" y="1813609"/>
                  <a:ext cx="940720" cy="940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5" h="54495" extrusionOk="0">
                      <a:moveTo>
                        <a:pt x="27242" y="0"/>
                      </a:moveTo>
                      <a:cubicBezTo>
                        <a:pt x="12216" y="0"/>
                        <a:pt x="0" y="12228"/>
                        <a:pt x="0" y="27253"/>
                      </a:cubicBezTo>
                      <a:cubicBezTo>
                        <a:pt x="0" y="42279"/>
                        <a:pt x="12216" y="54495"/>
                        <a:pt x="27242" y="54495"/>
                      </a:cubicBezTo>
                      <a:lnTo>
                        <a:pt x="54495" y="54495"/>
                      </a:lnTo>
                      <a:lnTo>
                        <a:pt x="54495" y="27253"/>
                      </a:lnTo>
                      <a:cubicBezTo>
                        <a:pt x="54495" y="12228"/>
                        <a:pt x="42267" y="0"/>
                        <a:pt x="2724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517;p10">
                  <a:extLst>
                    <a:ext uri="{FF2B5EF4-FFF2-40B4-BE49-F238E27FC236}">
                      <a16:creationId xmlns:a16="http://schemas.microsoft.com/office/drawing/2014/main" id="{FDCE14C5-C9FA-E25E-97D5-D0B17FD5BA2C}"/>
                    </a:ext>
                  </a:extLst>
                </p:cNvPr>
                <p:cNvSpPr/>
                <p:nvPr/>
              </p:nvSpPr>
              <p:spPr>
                <a:xfrm>
                  <a:off x="3775219" y="1980703"/>
                  <a:ext cx="606552" cy="60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7" extrusionOk="0">
                      <a:moveTo>
                        <a:pt x="17563" y="1"/>
                      </a:moveTo>
                      <a:cubicBezTo>
                        <a:pt x="7883" y="1"/>
                        <a:pt x="1" y="7883"/>
                        <a:pt x="1" y="17574"/>
                      </a:cubicBezTo>
                      <a:cubicBezTo>
                        <a:pt x="1" y="27254"/>
                        <a:pt x="7883" y="35136"/>
                        <a:pt x="17563" y="35136"/>
                      </a:cubicBezTo>
                      <a:lnTo>
                        <a:pt x="35136" y="35136"/>
                      </a:lnTo>
                      <a:lnTo>
                        <a:pt x="35136" y="17574"/>
                      </a:lnTo>
                      <a:cubicBezTo>
                        <a:pt x="35136" y="7883"/>
                        <a:pt x="27254" y="1"/>
                        <a:pt x="1756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" name="Google Shape;518;p10">
                <a:extLst>
                  <a:ext uri="{FF2B5EF4-FFF2-40B4-BE49-F238E27FC236}">
                    <a16:creationId xmlns:a16="http://schemas.microsoft.com/office/drawing/2014/main" id="{A1F41112-4174-D668-33E0-3D54375E72C9}"/>
                  </a:ext>
                </a:extLst>
              </p:cNvPr>
              <p:cNvGrpSpPr/>
              <p:nvPr/>
            </p:nvGrpSpPr>
            <p:grpSpPr>
              <a:xfrm>
                <a:off x="6065178" y="2418146"/>
                <a:ext cx="1254316" cy="1254293"/>
                <a:chOff x="4548883" y="1813609"/>
                <a:chExt cx="940737" cy="940720"/>
              </a:xfrm>
            </p:grpSpPr>
            <p:sp>
              <p:nvSpPr>
                <p:cNvPr id="76" name="Google Shape;519;p10">
                  <a:extLst>
                    <a:ext uri="{FF2B5EF4-FFF2-40B4-BE49-F238E27FC236}">
                      <a16:creationId xmlns:a16="http://schemas.microsoft.com/office/drawing/2014/main" id="{546705E9-9872-A012-BB6D-79BEC1B07440}"/>
                    </a:ext>
                  </a:extLst>
                </p:cNvPr>
                <p:cNvSpPr/>
                <p:nvPr/>
              </p:nvSpPr>
              <p:spPr>
                <a:xfrm>
                  <a:off x="4548883" y="1813609"/>
                  <a:ext cx="940737" cy="940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6" h="54495" extrusionOk="0">
                      <a:moveTo>
                        <a:pt x="27254" y="0"/>
                      </a:moveTo>
                      <a:cubicBezTo>
                        <a:pt x="12229" y="0"/>
                        <a:pt x="1" y="12228"/>
                        <a:pt x="1" y="27253"/>
                      </a:cubicBezTo>
                      <a:lnTo>
                        <a:pt x="1" y="54495"/>
                      </a:lnTo>
                      <a:lnTo>
                        <a:pt x="27254" y="54495"/>
                      </a:lnTo>
                      <a:cubicBezTo>
                        <a:pt x="42280" y="54495"/>
                        <a:pt x="54496" y="42279"/>
                        <a:pt x="54496" y="27253"/>
                      </a:cubicBezTo>
                      <a:cubicBezTo>
                        <a:pt x="54496" y="12228"/>
                        <a:pt x="42280" y="0"/>
                        <a:pt x="27254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520;p10">
                  <a:extLst>
                    <a:ext uri="{FF2B5EF4-FFF2-40B4-BE49-F238E27FC236}">
                      <a16:creationId xmlns:a16="http://schemas.microsoft.com/office/drawing/2014/main" id="{9F669839-7012-B07E-1F13-6999C217C554}"/>
                    </a:ext>
                  </a:extLst>
                </p:cNvPr>
                <p:cNvSpPr/>
                <p:nvPr/>
              </p:nvSpPr>
              <p:spPr>
                <a:xfrm>
                  <a:off x="4715994" y="1980703"/>
                  <a:ext cx="606552" cy="60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7" extrusionOk="0">
                      <a:moveTo>
                        <a:pt x="17574" y="1"/>
                      </a:moveTo>
                      <a:cubicBezTo>
                        <a:pt x="7883" y="1"/>
                        <a:pt x="1" y="7883"/>
                        <a:pt x="1" y="17574"/>
                      </a:cubicBezTo>
                      <a:lnTo>
                        <a:pt x="1" y="35136"/>
                      </a:lnTo>
                      <a:lnTo>
                        <a:pt x="17574" y="35136"/>
                      </a:lnTo>
                      <a:cubicBezTo>
                        <a:pt x="27254" y="35136"/>
                        <a:pt x="35136" y="27254"/>
                        <a:pt x="35136" y="17574"/>
                      </a:cubicBezTo>
                      <a:cubicBezTo>
                        <a:pt x="35136" y="7883"/>
                        <a:pt x="27254" y="1"/>
                        <a:pt x="1757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" name="Google Shape;521;p10">
                <a:extLst>
                  <a:ext uri="{FF2B5EF4-FFF2-40B4-BE49-F238E27FC236}">
                    <a16:creationId xmlns:a16="http://schemas.microsoft.com/office/drawing/2014/main" id="{71C768E3-E526-3388-286C-4F28AE351250}"/>
                  </a:ext>
                </a:extLst>
              </p:cNvPr>
              <p:cNvGrpSpPr/>
              <p:nvPr/>
            </p:nvGrpSpPr>
            <p:grpSpPr>
              <a:xfrm>
                <a:off x="6514651" y="2887324"/>
                <a:ext cx="401739" cy="405369"/>
                <a:chOff x="4885988" y="2165492"/>
                <a:chExt cx="301304" cy="304027"/>
              </a:xfrm>
            </p:grpSpPr>
            <p:sp>
              <p:nvSpPr>
                <p:cNvPr id="74" name="Google Shape;522;p10">
                  <a:extLst>
                    <a:ext uri="{FF2B5EF4-FFF2-40B4-BE49-F238E27FC236}">
                      <a16:creationId xmlns:a16="http://schemas.microsoft.com/office/drawing/2014/main" id="{E4C48DC3-98AF-BF51-FD75-55D257A1EA7B}"/>
                    </a:ext>
                  </a:extLst>
                </p:cNvPr>
                <p:cNvSpPr/>
                <p:nvPr/>
              </p:nvSpPr>
              <p:spPr>
                <a:xfrm>
                  <a:off x="4962655" y="2165492"/>
                  <a:ext cx="224637" cy="304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3" h="17612" extrusionOk="0">
                      <a:moveTo>
                        <a:pt x="9953" y="1"/>
                      </a:moveTo>
                      <a:cubicBezTo>
                        <a:pt x="9945" y="1"/>
                        <a:pt x="9938" y="1"/>
                        <a:pt x="9930" y="1"/>
                      </a:cubicBezTo>
                      <a:lnTo>
                        <a:pt x="5989" y="24"/>
                      </a:lnTo>
                      <a:cubicBezTo>
                        <a:pt x="5989" y="24"/>
                        <a:pt x="4310" y="203"/>
                        <a:pt x="2953" y="1060"/>
                      </a:cubicBezTo>
                      <a:cubicBezTo>
                        <a:pt x="2120" y="1584"/>
                        <a:pt x="1131" y="1846"/>
                        <a:pt x="143" y="1846"/>
                      </a:cubicBezTo>
                      <a:lnTo>
                        <a:pt x="0" y="1846"/>
                      </a:lnTo>
                      <a:lnTo>
                        <a:pt x="0" y="9109"/>
                      </a:lnTo>
                      <a:cubicBezTo>
                        <a:pt x="548" y="9168"/>
                        <a:pt x="1060" y="9407"/>
                        <a:pt x="1453" y="9823"/>
                      </a:cubicBezTo>
                      <a:cubicBezTo>
                        <a:pt x="1953" y="10347"/>
                        <a:pt x="2620" y="11026"/>
                        <a:pt x="3108" y="11454"/>
                      </a:cubicBezTo>
                      <a:cubicBezTo>
                        <a:pt x="4001" y="12252"/>
                        <a:pt x="3989" y="15455"/>
                        <a:pt x="3870" y="16729"/>
                      </a:cubicBezTo>
                      <a:cubicBezTo>
                        <a:pt x="3814" y="17272"/>
                        <a:pt x="4264" y="17611"/>
                        <a:pt x="4858" y="17611"/>
                      </a:cubicBezTo>
                      <a:cubicBezTo>
                        <a:pt x="5658" y="17611"/>
                        <a:pt x="6719" y="16996"/>
                        <a:pt x="7156" y="15431"/>
                      </a:cubicBezTo>
                      <a:cubicBezTo>
                        <a:pt x="7918" y="12705"/>
                        <a:pt x="6477" y="11216"/>
                        <a:pt x="7704" y="10954"/>
                      </a:cubicBezTo>
                      <a:cubicBezTo>
                        <a:pt x="8143" y="10854"/>
                        <a:pt x="8294" y="10830"/>
                        <a:pt x="9031" y="10830"/>
                      </a:cubicBezTo>
                      <a:cubicBezTo>
                        <a:pt x="9254" y="10830"/>
                        <a:pt x="9529" y="10833"/>
                        <a:pt x="9882" y="10835"/>
                      </a:cubicBezTo>
                      <a:cubicBezTo>
                        <a:pt x="9889" y="10835"/>
                        <a:pt x="9895" y="10835"/>
                        <a:pt x="9901" y="10835"/>
                      </a:cubicBezTo>
                      <a:cubicBezTo>
                        <a:pt x="11654" y="10835"/>
                        <a:pt x="13013" y="9197"/>
                        <a:pt x="12776" y="7347"/>
                      </a:cubicBezTo>
                      <a:lnTo>
                        <a:pt x="12823" y="2691"/>
                      </a:lnTo>
                      <a:cubicBezTo>
                        <a:pt x="12634" y="1152"/>
                        <a:pt x="11407" y="1"/>
                        <a:pt x="9953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523;p10">
                  <a:extLst>
                    <a:ext uri="{FF2B5EF4-FFF2-40B4-BE49-F238E27FC236}">
                      <a16:creationId xmlns:a16="http://schemas.microsoft.com/office/drawing/2014/main" id="{263CEA43-8760-EC17-F148-8812B35E26BD}"/>
                    </a:ext>
                  </a:extLst>
                </p:cNvPr>
                <p:cNvSpPr/>
                <p:nvPr/>
              </p:nvSpPr>
              <p:spPr>
                <a:xfrm>
                  <a:off x="4885988" y="2193856"/>
                  <a:ext cx="53048" cy="137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7943" extrusionOk="0">
                      <a:moveTo>
                        <a:pt x="60" y="1"/>
                      </a:moveTo>
                      <a:lnTo>
                        <a:pt x="0" y="7906"/>
                      </a:lnTo>
                      <a:lnTo>
                        <a:pt x="3013" y="7942"/>
                      </a:lnTo>
                      <a:lnTo>
                        <a:pt x="3072" y="36"/>
                      </a:ln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" name="Google Shape;524;p10">
                <a:extLst>
                  <a:ext uri="{FF2B5EF4-FFF2-40B4-BE49-F238E27FC236}">
                    <a16:creationId xmlns:a16="http://schemas.microsoft.com/office/drawing/2014/main" id="{8375B08C-F136-2EE2-E675-4AFBAC128A45}"/>
                  </a:ext>
                </a:extLst>
              </p:cNvPr>
              <p:cNvGrpSpPr/>
              <p:nvPr/>
            </p:nvGrpSpPr>
            <p:grpSpPr>
              <a:xfrm>
                <a:off x="6065178" y="3672494"/>
                <a:ext cx="1254316" cy="1254316"/>
                <a:chOff x="4548883" y="2754370"/>
                <a:chExt cx="940737" cy="940737"/>
              </a:xfrm>
            </p:grpSpPr>
            <p:sp>
              <p:nvSpPr>
                <p:cNvPr id="72" name="Google Shape;525;p10">
                  <a:extLst>
                    <a:ext uri="{FF2B5EF4-FFF2-40B4-BE49-F238E27FC236}">
                      <a16:creationId xmlns:a16="http://schemas.microsoft.com/office/drawing/2014/main" id="{FF5FA9F7-F8F8-A9A9-6A3F-433CBF3E25C6}"/>
                    </a:ext>
                  </a:extLst>
                </p:cNvPr>
                <p:cNvSpPr/>
                <p:nvPr/>
              </p:nvSpPr>
              <p:spPr>
                <a:xfrm>
                  <a:off x="4548883" y="2754370"/>
                  <a:ext cx="940737" cy="9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6" h="54496" extrusionOk="0">
                      <a:moveTo>
                        <a:pt x="1" y="1"/>
                      </a:moveTo>
                      <a:lnTo>
                        <a:pt x="1" y="27254"/>
                      </a:lnTo>
                      <a:cubicBezTo>
                        <a:pt x="1" y="42280"/>
                        <a:pt x="12229" y="54496"/>
                        <a:pt x="27254" y="54496"/>
                      </a:cubicBezTo>
                      <a:cubicBezTo>
                        <a:pt x="42280" y="54496"/>
                        <a:pt x="54496" y="42280"/>
                        <a:pt x="54496" y="27254"/>
                      </a:cubicBezTo>
                      <a:cubicBezTo>
                        <a:pt x="54496" y="12229"/>
                        <a:pt x="42280" y="1"/>
                        <a:pt x="27254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526;p10">
                  <a:extLst>
                    <a:ext uri="{FF2B5EF4-FFF2-40B4-BE49-F238E27FC236}">
                      <a16:creationId xmlns:a16="http://schemas.microsoft.com/office/drawing/2014/main" id="{05804F4B-CA75-B2D7-35CE-0F1C21524CAA}"/>
                    </a:ext>
                  </a:extLst>
                </p:cNvPr>
                <p:cNvSpPr/>
                <p:nvPr/>
              </p:nvSpPr>
              <p:spPr>
                <a:xfrm>
                  <a:off x="4715994" y="2921482"/>
                  <a:ext cx="606552" cy="60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6" extrusionOk="0">
                      <a:moveTo>
                        <a:pt x="1" y="1"/>
                      </a:moveTo>
                      <a:lnTo>
                        <a:pt x="1" y="17574"/>
                      </a:lnTo>
                      <a:cubicBezTo>
                        <a:pt x="1" y="27254"/>
                        <a:pt x="7883" y="35136"/>
                        <a:pt x="17574" y="35136"/>
                      </a:cubicBezTo>
                      <a:cubicBezTo>
                        <a:pt x="27254" y="35136"/>
                        <a:pt x="35136" y="27254"/>
                        <a:pt x="35136" y="17574"/>
                      </a:cubicBezTo>
                      <a:cubicBezTo>
                        <a:pt x="35136" y="7883"/>
                        <a:pt x="27254" y="1"/>
                        <a:pt x="1757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" name="Google Shape;527;p10">
                <a:extLst>
                  <a:ext uri="{FF2B5EF4-FFF2-40B4-BE49-F238E27FC236}">
                    <a16:creationId xmlns:a16="http://schemas.microsoft.com/office/drawing/2014/main" id="{09903864-6FB2-098D-3529-C7BE86B2DF14}"/>
                  </a:ext>
                </a:extLst>
              </p:cNvPr>
              <p:cNvGrpSpPr/>
              <p:nvPr/>
            </p:nvGrpSpPr>
            <p:grpSpPr>
              <a:xfrm>
                <a:off x="6478467" y="4097293"/>
                <a:ext cx="473868" cy="460703"/>
                <a:chOff x="4858850" y="3072970"/>
                <a:chExt cx="355401" cy="345527"/>
              </a:xfrm>
            </p:grpSpPr>
            <p:sp>
              <p:nvSpPr>
                <p:cNvPr id="61" name="Google Shape;528;p10">
                  <a:extLst>
                    <a:ext uri="{FF2B5EF4-FFF2-40B4-BE49-F238E27FC236}">
                      <a16:creationId xmlns:a16="http://schemas.microsoft.com/office/drawing/2014/main" id="{E95707DA-5BEB-CAD2-289D-782B1520F661}"/>
                    </a:ext>
                  </a:extLst>
                </p:cNvPr>
                <p:cNvSpPr/>
                <p:nvPr/>
              </p:nvSpPr>
              <p:spPr>
                <a:xfrm>
                  <a:off x="4931615" y="3147341"/>
                  <a:ext cx="204733" cy="22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12790" extrusionOk="0">
                      <a:moveTo>
                        <a:pt x="5525" y="3765"/>
                      </a:moveTo>
                      <a:lnTo>
                        <a:pt x="8371" y="3884"/>
                      </a:lnTo>
                      <a:lnTo>
                        <a:pt x="6668" y="5622"/>
                      </a:lnTo>
                      <a:lnTo>
                        <a:pt x="8668" y="5777"/>
                      </a:lnTo>
                      <a:lnTo>
                        <a:pt x="3489" y="10266"/>
                      </a:lnTo>
                      <a:lnTo>
                        <a:pt x="3489" y="10266"/>
                      </a:lnTo>
                      <a:lnTo>
                        <a:pt x="5489" y="6587"/>
                      </a:lnTo>
                      <a:lnTo>
                        <a:pt x="3382" y="6587"/>
                      </a:lnTo>
                      <a:lnTo>
                        <a:pt x="5525" y="3765"/>
                      </a:lnTo>
                      <a:close/>
                      <a:moveTo>
                        <a:pt x="6027" y="1"/>
                      </a:moveTo>
                      <a:cubicBezTo>
                        <a:pt x="5806" y="1"/>
                        <a:pt x="5583" y="13"/>
                        <a:pt x="5358" y="38"/>
                      </a:cubicBezTo>
                      <a:cubicBezTo>
                        <a:pt x="2715" y="336"/>
                        <a:pt x="572" y="2443"/>
                        <a:pt x="239" y="5075"/>
                      </a:cubicBezTo>
                      <a:cubicBezTo>
                        <a:pt x="0" y="7003"/>
                        <a:pt x="703" y="8766"/>
                        <a:pt x="1941" y="9992"/>
                      </a:cubicBezTo>
                      <a:cubicBezTo>
                        <a:pt x="2144" y="10194"/>
                        <a:pt x="2358" y="10397"/>
                        <a:pt x="2525" y="10623"/>
                      </a:cubicBezTo>
                      <a:cubicBezTo>
                        <a:pt x="2834" y="11028"/>
                        <a:pt x="3251" y="11647"/>
                        <a:pt x="3572" y="12445"/>
                      </a:cubicBezTo>
                      <a:cubicBezTo>
                        <a:pt x="3656" y="12659"/>
                        <a:pt x="3870" y="12790"/>
                        <a:pt x="4108" y="12790"/>
                      </a:cubicBezTo>
                      <a:lnTo>
                        <a:pt x="7966" y="12790"/>
                      </a:lnTo>
                      <a:cubicBezTo>
                        <a:pt x="8204" y="12790"/>
                        <a:pt x="8418" y="12659"/>
                        <a:pt x="8501" y="12445"/>
                      </a:cubicBezTo>
                      <a:cubicBezTo>
                        <a:pt x="9085" y="10992"/>
                        <a:pt x="9978" y="10123"/>
                        <a:pt x="9978" y="10123"/>
                      </a:cubicBezTo>
                      <a:lnTo>
                        <a:pt x="9966" y="10123"/>
                      </a:lnTo>
                      <a:cubicBezTo>
                        <a:pt x="11133" y="9051"/>
                        <a:pt x="11859" y="7527"/>
                        <a:pt x="11859" y="5837"/>
                      </a:cubicBezTo>
                      <a:cubicBezTo>
                        <a:pt x="11859" y="2616"/>
                        <a:pt x="9241" y="1"/>
                        <a:pt x="6027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529;p10">
                  <a:extLst>
                    <a:ext uri="{FF2B5EF4-FFF2-40B4-BE49-F238E27FC236}">
                      <a16:creationId xmlns:a16="http://schemas.microsoft.com/office/drawing/2014/main" id="{D53976F6-66E9-5081-5C7F-52D847EEB8B0}"/>
                    </a:ext>
                  </a:extLst>
                </p:cNvPr>
                <p:cNvSpPr/>
                <p:nvPr/>
              </p:nvSpPr>
              <p:spPr>
                <a:xfrm>
                  <a:off x="4983613" y="3375531"/>
                  <a:ext cx="104231" cy="42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8" h="2489" extrusionOk="0">
                      <a:moveTo>
                        <a:pt x="406" y="1"/>
                      </a:moveTo>
                      <a:cubicBezTo>
                        <a:pt x="179" y="1"/>
                        <a:pt x="1" y="191"/>
                        <a:pt x="1" y="417"/>
                      </a:cubicBezTo>
                      <a:lnTo>
                        <a:pt x="1" y="501"/>
                      </a:lnTo>
                      <a:cubicBezTo>
                        <a:pt x="1" y="727"/>
                        <a:pt x="179" y="905"/>
                        <a:pt x="406" y="905"/>
                      </a:cubicBezTo>
                      <a:lnTo>
                        <a:pt x="1799" y="905"/>
                      </a:lnTo>
                      <a:lnTo>
                        <a:pt x="1799" y="1275"/>
                      </a:lnTo>
                      <a:cubicBezTo>
                        <a:pt x="1799" y="1941"/>
                        <a:pt x="2346" y="2489"/>
                        <a:pt x="3013" y="2489"/>
                      </a:cubicBezTo>
                      <a:cubicBezTo>
                        <a:pt x="3680" y="2489"/>
                        <a:pt x="4227" y="1941"/>
                        <a:pt x="4227" y="1275"/>
                      </a:cubicBezTo>
                      <a:lnTo>
                        <a:pt x="4227" y="905"/>
                      </a:lnTo>
                      <a:lnTo>
                        <a:pt x="5620" y="905"/>
                      </a:lnTo>
                      <a:cubicBezTo>
                        <a:pt x="5847" y="905"/>
                        <a:pt x="6037" y="727"/>
                        <a:pt x="6037" y="501"/>
                      </a:cubicBezTo>
                      <a:lnTo>
                        <a:pt x="6037" y="417"/>
                      </a:lnTo>
                      <a:cubicBezTo>
                        <a:pt x="6037" y="191"/>
                        <a:pt x="5847" y="1"/>
                        <a:pt x="5620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530;p10">
                  <a:extLst>
                    <a:ext uri="{FF2B5EF4-FFF2-40B4-BE49-F238E27FC236}">
                      <a16:creationId xmlns:a16="http://schemas.microsoft.com/office/drawing/2014/main" id="{C590379B-D2B9-88F5-955C-E527539655D3}"/>
                    </a:ext>
                  </a:extLst>
                </p:cNvPr>
                <p:cNvSpPr/>
                <p:nvPr/>
              </p:nvSpPr>
              <p:spPr>
                <a:xfrm>
                  <a:off x="5028429" y="3072970"/>
                  <a:ext cx="14604" cy="4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2716" extrusionOk="0">
                      <a:moveTo>
                        <a:pt x="417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lnTo>
                        <a:pt x="0" y="2298"/>
                      </a:lnTo>
                      <a:cubicBezTo>
                        <a:pt x="0" y="2525"/>
                        <a:pt x="191" y="2715"/>
                        <a:pt x="417" y="2715"/>
                      </a:cubicBezTo>
                      <a:cubicBezTo>
                        <a:pt x="655" y="2715"/>
                        <a:pt x="846" y="2525"/>
                        <a:pt x="846" y="2298"/>
                      </a:cubicBezTo>
                      <a:lnTo>
                        <a:pt x="846" y="429"/>
                      </a:lnTo>
                      <a:cubicBezTo>
                        <a:pt x="846" y="191"/>
                        <a:pt x="655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531;p10">
                  <a:extLst>
                    <a:ext uri="{FF2B5EF4-FFF2-40B4-BE49-F238E27FC236}">
                      <a16:creationId xmlns:a16="http://schemas.microsoft.com/office/drawing/2014/main" id="{1FC79249-1814-99B5-6A04-35958E6BA14D}"/>
                    </a:ext>
                  </a:extLst>
                </p:cNvPr>
                <p:cNvSpPr/>
                <p:nvPr/>
              </p:nvSpPr>
              <p:spPr>
                <a:xfrm>
                  <a:off x="4942301" y="3096224"/>
                  <a:ext cx="32695" cy="42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2469" extrusionOk="0">
                      <a:moveTo>
                        <a:pt x="475" y="1"/>
                      </a:moveTo>
                      <a:cubicBezTo>
                        <a:pt x="402" y="1"/>
                        <a:pt x="329" y="19"/>
                        <a:pt x="262" y="59"/>
                      </a:cubicBezTo>
                      <a:cubicBezTo>
                        <a:pt x="60" y="178"/>
                        <a:pt x="1" y="440"/>
                        <a:pt x="108" y="642"/>
                      </a:cubicBezTo>
                      <a:lnTo>
                        <a:pt x="1048" y="2261"/>
                      </a:lnTo>
                      <a:cubicBezTo>
                        <a:pt x="1128" y="2397"/>
                        <a:pt x="1267" y="2468"/>
                        <a:pt x="1411" y="2468"/>
                      </a:cubicBezTo>
                      <a:cubicBezTo>
                        <a:pt x="1481" y="2468"/>
                        <a:pt x="1553" y="2451"/>
                        <a:pt x="1620" y="2416"/>
                      </a:cubicBezTo>
                      <a:cubicBezTo>
                        <a:pt x="1822" y="2297"/>
                        <a:pt x="1894" y="2035"/>
                        <a:pt x="1775" y="1833"/>
                      </a:cubicBezTo>
                      <a:lnTo>
                        <a:pt x="846" y="213"/>
                      </a:lnTo>
                      <a:cubicBezTo>
                        <a:pt x="766" y="78"/>
                        <a:pt x="622" y="1"/>
                        <a:pt x="475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532;p10">
                  <a:extLst>
                    <a:ext uri="{FF2B5EF4-FFF2-40B4-BE49-F238E27FC236}">
                      <a16:creationId xmlns:a16="http://schemas.microsoft.com/office/drawing/2014/main" id="{9E795BAD-C3A5-863F-9347-0A1FE4C9303B}"/>
                    </a:ext>
                  </a:extLst>
                </p:cNvPr>
                <p:cNvSpPr/>
                <p:nvPr/>
              </p:nvSpPr>
              <p:spPr>
                <a:xfrm>
                  <a:off x="4880222" y="3159011"/>
                  <a:ext cx="44624" cy="30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78" extrusionOk="0">
                      <a:moveTo>
                        <a:pt x="479" y="0"/>
                      </a:moveTo>
                      <a:cubicBezTo>
                        <a:pt x="332" y="0"/>
                        <a:pt x="188" y="72"/>
                        <a:pt x="108" y="208"/>
                      </a:cubicBezTo>
                      <a:cubicBezTo>
                        <a:pt x="1" y="410"/>
                        <a:pt x="72" y="672"/>
                        <a:pt x="275" y="791"/>
                      </a:cubicBezTo>
                      <a:lnTo>
                        <a:pt x="1882" y="1720"/>
                      </a:lnTo>
                      <a:cubicBezTo>
                        <a:pt x="1949" y="1759"/>
                        <a:pt x="2022" y="1778"/>
                        <a:pt x="2094" y="1778"/>
                      </a:cubicBezTo>
                      <a:cubicBezTo>
                        <a:pt x="2242" y="1778"/>
                        <a:pt x="2386" y="1701"/>
                        <a:pt x="2465" y="1565"/>
                      </a:cubicBezTo>
                      <a:cubicBezTo>
                        <a:pt x="2585" y="1363"/>
                        <a:pt x="2513" y="1113"/>
                        <a:pt x="2311" y="994"/>
                      </a:cubicBezTo>
                      <a:lnTo>
                        <a:pt x="691" y="53"/>
                      </a:lnTo>
                      <a:cubicBezTo>
                        <a:pt x="625" y="18"/>
                        <a:pt x="552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533;p10">
                  <a:extLst>
                    <a:ext uri="{FF2B5EF4-FFF2-40B4-BE49-F238E27FC236}">
                      <a16:creationId xmlns:a16="http://schemas.microsoft.com/office/drawing/2014/main" id="{B3361767-6F1E-818C-4A5E-D3B14A0906DD}"/>
                    </a:ext>
                  </a:extLst>
                </p:cNvPr>
                <p:cNvSpPr/>
                <p:nvPr/>
              </p:nvSpPr>
              <p:spPr>
                <a:xfrm>
                  <a:off x="4858850" y="3244397"/>
                  <a:ext cx="46885" cy="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846" extrusionOk="0">
                      <a:moveTo>
                        <a:pt x="417" y="0"/>
                      </a:moveTo>
                      <a:cubicBezTo>
                        <a:pt x="191" y="0"/>
                        <a:pt x="1" y="191"/>
                        <a:pt x="1" y="417"/>
                      </a:cubicBezTo>
                      <a:cubicBezTo>
                        <a:pt x="1" y="655"/>
                        <a:pt x="191" y="846"/>
                        <a:pt x="417" y="846"/>
                      </a:cubicBezTo>
                      <a:lnTo>
                        <a:pt x="2287" y="846"/>
                      </a:lnTo>
                      <a:cubicBezTo>
                        <a:pt x="2525" y="846"/>
                        <a:pt x="2715" y="655"/>
                        <a:pt x="2715" y="417"/>
                      </a:cubicBezTo>
                      <a:cubicBezTo>
                        <a:pt x="2715" y="191"/>
                        <a:pt x="2525" y="0"/>
                        <a:pt x="2287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534;p10">
                  <a:extLst>
                    <a:ext uri="{FF2B5EF4-FFF2-40B4-BE49-F238E27FC236}">
                      <a16:creationId xmlns:a16="http://schemas.microsoft.com/office/drawing/2014/main" id="{A74394C1-0C8A-7E3F-811C-DA22F251C12D}"/>
                    </a:ext>
                  </a:extLst>
                </p:cNvPr>
                <p:cNvSpPr/>
                <p:nvPr/>
              </p:nvSpPr>
              <p:spPr>
                <a:xfrm>
                  <a:off x="4881050" y="3313279"/>
                  <a:ext cx="44624" cy="3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84" extrusionOk="0">
                      <a:moveTo>
                        <a:pt x="2105" y="1"/>
                      </a:moveTo>
                      <a:cubicBezTo>
                        <a:pt x="2033" y="1"/>
                        <a:pt x="1960" y="19"/>
                        <a:pt x="1894" y="58"/>
                      </a:cubicBezTo>
                      <a:lnTo>
                        <a:pt x="274" y="987"/>
                      </a:lnTo>
                      <a:cubicBezTo>
                        <a:pt x="72" y="1106"/>
                        <a:pt x="0" y="1368"/>
                        <a:pt x="120" y="1571"/>
                      </a:cubicBezTo>
                      <a:cubicBezTo>
                        <a:pt x="199" y="1706"/>
                        <a:pt x="343" y="1783"/>
                        <a:pt x="491" y="1783"/>
                      </a:cubicBezTo>
                      <a:cubicBezTo>
                        <a:pt x="563" y="1783"/>
                        <a:pt x="636" y="1765"/>
                        <a:pt x="703" y="1725"/>
                      </a:cubicBezTo>
                      <a:lnTo>
                        <a:pt x="2310" y="797"/>
                      </a:lnTo>
                      <a:cubicBezTo>
                        <a:pt x="2513" y="678"/>
                        <a:pt x="2584" y="416"/>
                        <a:pt x="2465" y="213"/>
                      </a:cubicBezTo>
                      <a:cubicBezTo>
                        <a:pt x="2393" y="78"/>
                        <a:pt x="2252" y="1"/>
                        <a:pt x="2105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535;p10">
                  <a:extLst>
                    <a:ext uri="{FF2B5EF4-FFF2-40B4-BE49-F238E27FC236}">
                      <a16:creationId xmlns:a16="http://schemas.microsoft.com/office/drawing/2014/main" id="{840CEB96-F56A-195D-D4CB-028F0C51E8C3}"/>
                    </a:ext>
                  </a:extLst>
                </p:cNvPr>
                <p:cNvSpPr/>
                <p:nvPr/>
              </p:nvSpPr>
              <p:spPr>
                <a:xfrm>
                  <a:off x="5148255" y="3311639"/>
                  <a:ext cx="44624" cy="30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83" extrusionOk="0">
                      <a:moveTo>
                        <a:pt x="491" y="0"/>
                      </a:moveTo>
                      <a:cubicBezTo>
                        <a:pt x="344" y="0"/>
                        <a:pt x="200" y="77"/>
                        <a:pt x="120" y="213"/>
                      </a:cubicBezTo>
                      <a:cubicBezTo>
                        <a:pt x="1" y="415"/>
                        <a:pt x="72" y="677"/>
                        <a:pt x="274" y="796"/>
                      </a:cubicBezTo>
                      <a:lnTo>
                        <a:pt x="1894" y="1725"/>
                      </a:lnTo>
                      <a:cubicBezTo>
                        <a:pt x="1960" y="1764"/>
                        <a:pt x="2034" y="1783"/>
                        <a:pt x="2106" y="1783"/>
                      </a:cubicBezTo>
                      <a:cubicBezTo>
                        <a:pt x="2253" y="1783"/>
                        <a:pt x="2397" y="1706"/>
                        <a:pt x="2477" y="1570"/>
                      </a:cubicBezTo>
                      <a:cubicBezTo>
                        <a:pt x="2584" y="1368"/>
                        <a:pt x="2525" y="1106"/>
                        <a:pt x="2322" y="999"/>
                      </a:cubicBezTo>
                      <a:lnTo>
                        <a:pt x="703" y="58"/>
                      </a:lnTo>
                      <a:cubicBezTo>
                        <a:pt x="636" y="19"/>
                        <a:pt x="563" y="0"/>
                        <a:pt x="491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536;p10">
                  <a:extLst>
                    <a:ext uri="{FF2B5EF4-FFF2-40B4-BE49-F238E27FC236}">
                      <a16:creationId xmlns:a16="http://schemas.microsoft.com/office/drawing/2014/main" id="{4DBD303A-E6B7-0F95-E1D6-AA296901FEDE}"/>
                    </a:ext>
                  </a:extLst>
                </p:cNvPr>
                <p:cNvSpPr/>
                <p:nvPr/>
              </p:nvSpPr>
              <p:spPr>
                <a:xfrm>
                  <a:off x="5167366" y="3242550"/>
                  <a:ext cx="46885" cy="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846" extrusionOk="0">
                      <a:moveTo>
                        <a:pt x="430" y="0"/>
                      </a:moveTo>
                      <a:cubicBezTo>
                        <a:pt x="191" y="0"/>
                        <a:pt x="1" y="191"/>
                        <a:pt x="1" y="417"/>
                      </a:cubicBezTo>
                      <a:cubicBezTo>
                        <a:pt x="1" y="655"/>
                        <a:pt x="191" y="846"/>
                        <a:pt x="430" y="846"/>
                      </a:cubicBezTo>
                      <a:lnTo>
                        <a:pt x="2299" y="846"/>
                      </a:lnTo>
                      <a:cubicBezTo>
                        <a:pt x="2525" y="846"/>
                        <a:pt x="2716" y="655"/>
                        <a:pt x="2716" y="417"/>
                      </a:cubicBezTo>
                      <a:cubicBezTo>
                        <a:pt x="2716" y="191"/>
                        <a:pt x="2525" y="0"/>
                        <a:pt x="229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537;p10">
                  <a:extLst>
                    <a:ext uri="{FF2B5EF4-FFF2-40B4-BE49-F238E27FC236}">
                      <a16:creationId xmlns:a16="http://schemas.microsoft.com/office/drawing/2014/main" id="{F7CEB9BB-970F-3E5E-4108-5BCB382F5B48}"/>
                    </a:ext>
                  </a:extLst>
                </p:cNvPr>
                <p:cNvSpPr/>
                <p:nvPr/>
              </p:nvSpPr>
              <p:spPr>
                <a:xfrm>
                  <a:off x="5147426" y="3157475"/>
                  <a:ext cx="44624" cy="30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78" extrusionOk="0">
                      <a:moveTo>
                        <a:pt x="2103" y="1"/>
                      </a:moveTo>
                      <a:cubicBezTo>
                        <a:pt x="2033" y="1"/>
                        <a:pt x="1961" y="19"/>
                        <a:pt x="1894" y="59"/>
                      </a:cubicBezTo>
                      <a:lnTo>
                        <a:pt x="275" y="987"/>
                      </a:lnTo>
                      <a:cubicBezTo>
                        <a:pt x="72" y="1106"/>
                        <a:pt x="1" y="1368"/>
                        <a:pt x="120" y="1571"/>
                      </a:cubicBezTo>
                      <a:cubicBezTo>
                        <a:pt x="200" y="1706"/>
                        <a:pt x="339" y="1778"/>
                        <a:pt x="483" y="1778"/>
                      </a:cubicBezTo>
                      <a:cubicBezTo>
                        <a:pt x="553" y="1778"/>
                        <a:pt x="625" y="1761"/>
                        <a:pt x="692" y="1725"/>
                      </a:cubicBezTo>
                      <a:lnTo>
                        <a:pt x="2311" y="785"/>
                      </a:lnTo>
                      <a:cubicBezTo>
                        <a:pt x="2513" y="666"/>
                        <a:pt x="2585" y="416"/>
                        <a:pt x="2466" y="213"/>
                      </a:cubicBezTo>
                      <a:cubicBezTo>
                        <a:pt x="2386" y="78"/>
                        <a:pt x="2247" y="1"/>
                        <a:pt x="2103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538;p10">
                  <a:extLst>
                    <a:ext uri="{FF2B5EF4-FFF2-40B4-BE49-F238E27FC236}">
                      <a16:creationId xmlns:a16="http://schemas.microsoft.com/office/drawing/2014/main" id="{8B5A71EB-2982-6B8D-FB42-A0448C38F5C4}"/>
                    </a:ext>
                  </a:extLst>
                </p:cNvPr>
                <p:cNvSpPr/>
                <p:nvPr/>
              </p:nvSpPr>
              <p:spPr>
                <a:xfrm>
                  <a:off x="5096465" y="3095412"/>
                  <a:ext cx="32902" cy="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2462" extrusionOk="0">
                      <a:moveTo>
                        <a:pt x="1419" y="0"/>
                      </a:moveTo>
                      <a:cubicBezTo>
                        <a:pt x="1272" y="0"/>
                        <a:pt x="1128" y="77"/>
                        <a:pt x="1048" y="213"/>
                      </a:cubicBezTo>
                      <a:lnTo>
                        <a:pt x="119" y="1832"/>
                      </a:lnTo>
                      <a:cubicBezTo>
                        <a:pt x="0" y="2034"/>
                        <a:pt x="72" y="2284"/>
                        <a:pt x="274" y="2403"/>
                      </a:cubicBezTo>
                      <a:cubicBezTo>
                        <a:pt x="341" y="2443"/>
                        <a:pt x="414" y="2461"/>
                        <a:pt x="486" y="2461"/>
                      </a:cubicBezTo>
                      <a:cubicBezTo>
                        <a:pt x="634" y="2461"/>
                        <a:pt x="778" y="2384"/>
                        <a:pt x="857" y="2249"/>
                      </a:cubicBezTo>
                      <a:lnTo>
                        <a:pt x="1786" y="629"/>
                      </a:lnTo>
                      <a:cubicBezTo>
                        <a:pt x="1905" y="427"/>
                        <a:pt x="1834" y="177"/>
                        <a:pt x="1631" y="58"/>
                      </a:cubicBezTo>
                      <a:cubicBezTo>
                        <a:pt x="1565" y="19"/>
                        <a:pt x="1492" y="0"/>
                        <a:pt x="141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" name="Google Shape;539;p10">
                <a:extLst>
                  <a:ext uri="{FF2B5EF4-FFF2-40B4-BE49-F238E27FC236}">
                    <a16:creationId xmlns:a16="http://schemas.microsoft.com/office/drawing/2014/main" id="{2F74FAAB-417E-EB53-6380-451CB751FCE4}"/>
                  </a:ext>
                </a:extLst>
              </p:cNvPr>
              <p:cNvGrpSpPr/>
              <p:nvPr/>
            </p:nvGrpSpPr>
            <p:grpSpPr>
              <a:xfrm>
                <a:off x="5314538" y="2951176"/>
                <a:ext cx="1499581" cy="1442921"/>
                <a:chOff x="3985903" y="2213381"/>
                <a:chExt cx="1124686" cy="1082191"/>
              </a:xfrm>
            </p:grpSpPr>
            <p:sp>
              <p:nvSpPr>
                <p:cNvPr id="48" name="Google Shape;540;p10">
                  <a:extLst>
                    <a:ext uri="{FF2B5EF4-FFF2-40B4-BE49-F238E27FC236}">
                      <a16:creationId xmlns:a16="http://schemas.microsoft.com/office/drawing/2014/main" id="{7493D733-7C04-B6E7-3BFD-7A98CE5B2D7C}"/>
                    </a:ext>
                  </a:extLst>
                </p:cNvPr>
                <p:cNvSpPr/>
                <p:nvPr/>
              </p:nvSpPr>
              <p:spPr>
                <a:xfrm>
                  <a:off x="3987353" y="2214624"/>
                  <a:ext cx="1123236" cy="107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8" h="62541" extrusionOk="0">
                      <a:moveTo>
                        <a:pt x="32529" y="0"/>
                      </a:moveTo>
                      <a:cubicBezTo>
                        <a:pt x="29212" y="0"/>
                        <a:pt x="25896" y="1262"/>
                        <a:pt x="23372" y="3786"/>
                      </a:cubicBezTo>
                      <a:lnTo>
                        <a:pt x="5048" y="22110"/>
                      </a:lnTo>
                      <a:cubicBezTo>
                        <a:pt x="0" y="27158"/>
                        <a:pt x="0" y="35374"/>
                        <a:pt x="5048" y="40434"/>
                      </a:cubicBezTo>
                      <a:lnTo>
                        <a:pt x="23372" y="58746"/>
                      </a:lnTo>
                      <a:cubicBezTo>
                        <a:pt x="25896" y="61276"/>
                        <a:pt x="29212" y="62541"/>
                        <a:pt x="32528" y="62541"/>
                      </a:cubicBezTo>
                      <a:cubicBezTo>
                        <a:pt x="35844" y="62541"/>
                        <a:pt x="39160" y="61276"/>
                        <a:pt x="41684" y="58746"/>
                      </a:cubicBezTo>
                      <a:cubicBezTo>
                        <a:pt x="46744" y="53697"/>
                        <a:pt x="54959" y="45482"/>
                        <a:pt x="60008" y="40422"/>
                      </a:cubicBezTo>
                      <a:cubicBezTo>
                        <a:pt x="65068" y="35374"/>
                        <a:pt x="65068" y="27158"/>
                        <a:pt x="60008" y="22110"/>
                      </a:cubicBezTo>
                      <a:cubicBezTo>
                        <a:pt x="54959" y="17062"/>
                        <a:pt x="46744" y="8835"/>
                        <a:pt x="41696" y="3786"/>
                      </a:cubicBezTo>
                      <a:cubicBezTo>
                        <a:pt x="39166" y="1262"/>
                        <a:pt x="35847" y="0"/>
                        <a:pt x="325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" name="Google Shape;541;p10">
                  <a:extLst>
                    <a:ext uri="{FF2B5EF4-FFF2-40B4-BE49-F238E27FC236}">
                      <a16:creationId xmlns:a16="http://schemas.microsoft.com/office/drawing/2014/main" id="{C8737600-55A2-2A0F-9F05-4BBDD7BF8BC1}"/>
                    </a:ext>
                  </a:extLst>
                </p:cNvPr>
                <p:cNvGrpSpPr/>
                <p:nvPr/>
              </p:nvGrpSpPr>
              <p:grpSpPr>
                <a:xfrm>
                  <a:off x="4380547" y="2919635"/>
                  <a:ext cx="636781" cy="375937"/>
                  <a:chOff x="4380547" y="2919635"/>
                  <a:chExt cx="636781" cy="375937"/>
                </a:xfrm>
              </p:grpSpPr>
              <p:sp>
                <p:nvSpPr>
                  <p:cNvPr id="59" name="Google Shape;542;p10">
                    <a:extLst>
                      <a:ext uri="{FF2B5EF4-FFF2-40B4-BE49-F238E27FC236}">
                        <a16:creationId xmlns:a16="http://schemas.microsoft.com/office/drawing/2014/main" id="{565D34DA-BF69-C1F6-4872-76A314F67879}"/>
                      </a:ext>
                    </a:extLst>
                  </p:cNvPr>
                  <p:cNvSpPr/>
                  <p:nvPr/>
                </p:nvSpPr>
                <p:spPr>
                  <a:xfrm>
                    <a:off x="4380547" y="3114281"/>
                    <a:ext cx="336481" cy="1812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2" h="10502" extrusionOk="0">
                        <a:moveTo>
                          <a:pt x="1" y="1"/>
                        </a:moveTo>
                        <a:lnTo>
                          <a:pt x="1" y="6097"/>
                        </a:lnTo>
                        <a:lnTo>
                          <a:pt x="13" y="6121"/>
                        </a:lnTo>
                        <a:cubicBezTo>
                          <a:pt x="156" y="6287"/>
                          <a:pt x="322" y="6466"/>
                          <a:pt x="537" y="6692"/>
                        </a:cubicBezTo>
                        <a:cubicBezTo>
                          <a:pt x="3001" y="9145"/>
                          <a:pt x="6263" y="10502"/>
                          <a:pt x="9752" y="10502"/>
                        </a:cubicBezTo>
                        <a:cubicBezTo>
                          <a:pt x="13241" y="10502"/>
                          <a:pt x="16503" y="9145"/>
                          <a:pt x="18956" y="6692"/>
                        </a:cubicBezTo>
                        <a:lnTo>
                          <a:pt x="19491" y="6144"/>
                        </a:lnTo>
                        <a:lnTo>
                          <a:pt x="19491" y="1"/>
                        </a:lnTo>
                        <a:lnTo>
                          <a:pt x="18658" y="846"/>
                        </a:lnTo>
                        <a:cubicBezTo>
                          <a:pt x="18205" y="1299"/>
                          <a:pt x="17777" y="1727"/>
                          <a:pt x="17372" y="2132"/>
                        </a:cubicBezTo>
                        <a:cubicBezTo>
                          <a:pt x="15336" y="4168"/>
                          <a:pt x="12633" y="5287"/>
                          <a:pt x="9752" y="5287"/>
                        </a:cubicBezTo>
                        <a:cubicBezTo>
                          <a:pt x="6871" y="5287"/>
                          <a:pt x="4156" y="4168"/>
                          <a:pt x="2132" y="2132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" name="Google Shape;543;p10">
                    <a:extLst>
                      <a:ext uri="{FF2B5EF4-FFF2-40B4-BE49-F238E27FC236}">
                        <a16:creationId xmlns:a16="http://schemas.microsoft.com/office/drawing/2014/main" id="{66795B23-4525-2FCC-6ADA-07AAFB23F913}"/>
                      </a:ext>
                    </a:extLst>
                  </p:cNvPr>
                  <p:cNvSpPr/>
                  <p:nvPr/>
                </p:nvSpPr>
                <p:spPr>
                  <a:xfrm>
                    <a:off x="4714354" y="2919635"/>
                    <a:ext cx="302974" cy="303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1" h="17563" extrusionOk="0">
                        <a:moveTo>
                          <a:pt x="1" y="1"/>
                        </a:moveTo>
                        <a:lnTo>
                          <a:pt x="1" y="17562"/>
                        </a:lnTo>
                        <a:lnTo>
                          <a:pt x="17550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" name="Google Shape;544;p10">
                  <a:extLst>
                    <a:ext uri="{FF2B5EF4-FFF2-40B4-BE49-F238E27FC236}">
                      <a16:creationId xmlns:a16="http://schemas.microsoft.com/office/drawing/2014/main" id="{A0914CC8-1D4B-91F3-50D0-18B743922E23}"/>
                    </a:ext>
                  </a:extLst>
                </p:cNvPr>
                <p:cNvGrpSpPr/>
                <p:nvPr/>
              </p:nvGrpSpPr>
              <p:grpSpPr>
                <a:xfrm>
                  <a:off x="4714354" y="2285940"/>
                  <a:ext cx="375747" cy="636160"/>
                  <a:chOff x="4714354" y="2285940"/>
                  <a:chExt cx="375747" cy="636160"/>
                </a:xfrm>
              </p:grpSpPr>
              <p:sp>
                <p:nvSpPr>
                  <p:cNvPr id="57" name="Google Shape;545;p10">
                    <a:extLst>
                      <a:ext uri="{FF2B5EF4-FFF2-40B4-BE49-F238E27FC236}">
                        <a16:creationId xmlns:a16="http://schemas.microsoft.com/office/drawing/2014/main" id="{43654DF9-D387-D75B-91A6-74B7E9EB488C}"/>
                      </a:ext>
                    </a:extLst>
                  </p:cNvPr>
                  <p:cNvSpPr/>
                  <p:nvPr/>
                </p:nvSpPr>
                <p:spPr>
                  <a:xfrm>
                    <a:off x="4908793" y="2585619"/>
                    <a:ext cx="181308" cy="33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3" h="19492" extrusionOk="0">
                        <a:moveTo>
                          <a:pt x="13" y="1"/>
                        </a:moveTo>
                        <a:lnTo>
                          <a:pt x="2132" y="2144"/>
                        </a:lnTo>
                        <a:cubicBezTo>
                          <a:pt x="6347" y="6347"/>
                          <a:pt x="6347" y="13169"/>
                          <a:pt x="2132" y="17372"/>
                        </a:cubicBezTo>
                        <a:lnTo>
                          <a:pt x="1" y="19491"/>
                        </a:lnTo>
                        <a:lnTo>
                          <a:pt x="6156" y="19491"/>
                        </a:lnTo>
                        <a:lnTo>
                          <a:pt x="6156" y="19456"/>
                        </a:lnTo>
                        <a:lnTo>
                          <a:pt x="6650" y="18904"/>
                        </a:lnTo>
                        <a:lnTo>
                          <a:pt x="6650" y="18904"/>
                        </a:lnTo>
                        <a:lnTo>
                          <a:pt x="6692" y="18968"/>
                        </a:lnTo>
                        <a:cubicBezTo>
                          <a:pt x="9157" y="16515"/>
                          <a:pt x="10502" y="13264"/>
                          <a:pt x="10502" y="9776"/>
                        </a:cubicBezTo>
                        <a:cubicBezTo>
                          <a:pt x="10502" y="6299"/>
                          <a:pt x="9145" y="3013"/>
                          <a:pt x="6692" y="549"/>
                        </a:cubicBezTo>
                        <a:lnTo>
                          <a:pt x="6144" y="1"/>
                        </a:lnTo>
                        <a:close/>
                      </a:path>
                    </a:pathLst>
                  </a:custGeom>
                  <a:solidFill>
                    <a:srgbClr val="5EB2FC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" name="Google Shape;546;p10">
                    <a:extLst>
                      <a:ext uri="{FF2B5EF4-FFF2-40B4-BE49-F238E27FC236}">
                        <a16:creationId xmlns:a16="http://schemas.microsoft.com/office/drawing/2014/main" id="{764608D4-E470-55E7-E9C7-32067AA0578C}"/>
                      </a:ext>
                    </a:extLst>
                  </p:cNvPr>
                  <p:cNvSpPr/>
                  <p:nvPr/>
                </p:nvSpPr>
                <p:spPr>
                  <a:xfrm>
                    <a:off x="4714354" y="2285940"/>
                    <a:ext cx="303181" cy="302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63" h="17503" extrusionOk="0">
                        <a:moveTo>
                          <a:pt x="1" y="1"/>
                        </a:moveTo>
                        <a:lnTo>
                          <a:pt x="1" y="17503"/>
                        </a:lnTo>
                        <a:lnTo>
                          <a:pt x="17562" y="17503"/>
                        </a:lnTo>
                        <a:lnTo>
                          <a:pt x="17146" y="17098"/>
                        </a:lnTo>
                        <a:cubicBezTo>
                          <a:pt x="12240" y="12193"/>
                          <a:pt x="4954" y="4930"/>
                          <a:pt x="143" y="120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5EB2FC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1" name="Google Shape;547;p10">
                  <a:extLst>
                    <a:ext uri="{FF2B5EF4-FFF2-40B4-BE49-F238E27FC236}">
                      <a16:creationId xmlns:a16="http://schemas.microsoft.com/office/drawing/2014/main" id="{2E1A007F-AB6D-77A2-DDC7-4BF877468BAF}"/>
                    </a:ext>
                  </a:extLst>
                </p:cNvPr>
                <p:cNvGrpSpPr/>
                <p:nvPr/>
              </p:nvGrpSpPr>
              <p:grpSpPr>
                <a:xfrm>
                  <a:off x="3985903" y="2585619"/>
                  <a:ext cx="397112" cy="637197"/>
                  <a:chOff x="3985903" y="2585619"/>
                  <a:chExt cx="397112" cy="637197"/>
                </a:xfrm>
              </p:grpSpPr>
              <p:sp>
                <p:nvSpPr>
                  <p:cNvPr id="55" name="Google Shape;548;p10">
                    <a:extLst>
                      <a:ext uri="{FF2B5EF4-FFF2-40B4-BE49-F238E27FC236}">
                        <a16:creationId xmlns:a16="http://schemas.microsoft.com/office/drawing/2014/main" id="{4714B3B1-B326-B7D6-A1D3-C75129717DC2}"/>
                      </a:ext>
                    </a:extLst>
                  </p:cNvPr>
                  <p:cNvSpPr/>
                  <p:nvPr/>
                </p:nvSpPr>
                <p:spPr>
                  <a:xfrm>
                    <a:off x="3985903" y="2585619"/>
                    <a:ext cx="203093" cy="33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5" h="19492" extrusionOk="0">
                        <a:moveTo>
                          <a:pt x="5621" y="1"/>
                        </a:moveTo>
                        <a:lnTo>
                          <a:pt x="5085" y="549"/>
                        </a:lnTo>
                        <a:cubicBezTo>
                          <a:pt x="1" y="5633"/>
                          <a:pt x="1" y="13884"/>
                          <a:pt x="5085" y="18968"/>
                        </a:cubicBezTo>
                        <a:lnTo>
                          <a:pt x="5621" y="19491"/>
                        </a:lnTo>
                        <a:lnTo>
                          <a:pt x="11764" y="19491"/>
                        </a:lnTo>
                        <a:lnTo>
                          <a:pt x="9633" y="17384"/>
                        </a:lnTo>
                        <a:cubicBezTo>
                          <a:pt x="7597" y="15348"/>
                          <a:pt x="6478" y="12657"/>
                          <a:pt x="6478" y="9776"/>
                        </a:cubicBezTo>
                        <a:cubicBezTo>
                          <a:pt x="6478" y="6895"/>
                          <a:pt x="7597" y="4168"/>
                          <a:pt x="9633" y="2144"/>
                        </a:cubicBezTo>
                        <a:lnTo>
                          <a:pt x="11764" y="1"/>
                        </a:lnTo>
                        <a:close/>
                      </a:path>
                    </a:pathLst>
                  </a:custGeom>
                  <a:solidFill>
                    <a:srgbClr val="4949E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" name="Google Shape;549;p10">
                    <a:extLst>
                      <a:ext uri="{FF2B5EF4-FFF2-40B4-BE49-F238E27FC236}">
                        <a16:creationId xmlns:a16="http://schemas.microsoft.com/office/drawing/2014/main" id="{E0EAA080-D8F7-0666-C189-2FA0CCA73C6E}"/>
                      </a:ext>
                    </a:extLst>
                  </p:cNvPr>
                  <p:cNvSpPr/>
                  <p:nvPr/>
                </p:nvSpPr>
                <p:spPr>
                  <a:xfrm>
                    <a:off x="4080455" y="2919635"/>
                    <a:ext cx="302560" cy="303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7" h="17563" extrusionOk="0">
                        <a:moveTo>
                          <a:pt x="1" y="1"/>
                        </a:moveTo>
                        <a:lnTo>
                          <a:pt x="120" y="143"/>
                        </a:lnTo>
                        <a:cubicBezTo>
                          <a:pt x="5025" y="5049"/>
                          <a:pt x="12502" y="12526"/>
                          <a:pt x="17396" y="17431"/>
                        </a:cubicBezTo>
                        <a:lnTo>
                          <a:pt x="17527" y="17562"/>
                        </a:lnTo>
                        <a:lnTo>
                          <a:pt x="17527" y="1"/>
                        </a:lnTo>
                        <a:close/>
                      </a:path>
                    </a:pathLst>
                  </a:custGeom>
                  <a:solidFill>
                    <a:srgbClr val="4949E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2" name="Google Shape;550;p10">
                  <a:extLst>
                    <a:ext uri="{FF2B5EF4-FFF2-40B4-BE49-F238E27FC236}">
                      <a16:creationId xmlns:a16="http://schemas.microsoft.com/office/drawing/2014/main" id="{4C9F4506-E34B-F5C4-3A1F-3428E6298776}"/>
                    </a:ext>
                  </a:extLst>
                </p:cNvPr>
                <p:cNvGrpSpPr/>
                <p:nvPr/>
              </p:nvGrpSpPr>
              <p:grpSpPr>
                <a:xfrm>
                  <a:off x="4080455" y="2213381"/>
                  <a:ext cx="636573" cy="374705"/>
                  <a:chOff x="4080455" y="2213381"/>
                  <a:chExt cx="636573" cy="374705"/>
                </a:xfrm>
              </p:grpSpPr>
              <p:sp>
                <p:nvSpPr>
                  <p:cNvPr id="53" name="Google Shape;551;p10">
                    <a:extLst>
                      <a:ext uri="{FF2B5EF4-FFF2-40B4-BE49-F238E27FC236}">
                        <a16:creationId xmlns:a16="http://schemas.microsoft.com/office/drawing/2014/main" id="{1901B4EC-FAE6-1C5A-771A-CFA363C449BF}"/>
                      </a:ext>
                    </a:extLst>
                  </p:cNvPr>
                  <p:cNvSpPr/>
                  <p:nvPr/>
                </p:nvSpPr>
                <p:spPr>
                  <a:xfrm>
                    <a:off x="4380340" y="2213381"/>
                    <a:ext cx="336688" cy="1811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04" h="10491" extrusionOk="0">
                        <a:moveTo>
                          <a:pt x="9764" y="1"/>
                        </a:moveTo>
                        <a:cubicBezTo>
                          <a:pt x="6287" y="1"/>
                          <a:pt x="3013" y="1358"/>
                          <a:pt x="549" y="3811"/>
                        </a:cubicBezTo>
                        <a:lnTo>
                          <a:pt x="1" y="4358"/>
                        </a:lnTo>
                        <a:lnTo>
                          <a:pt x="1" y="10490"/>
                        </a:lnTo>
                        <a:lnTo>
                          <a:pt x="2144" y="8359"/>
                        </a:lnTo>
                        <a:cubicBezTo>
                          <a:pt x="4180" y="6323"/>
                          <a:pt x="6883" y="5204"/>
                          <a:pt x="9764" y="5204"/>
                        </a:cubicBezTo>
                        <a:cubicBezTo>
                          <a:pt x="12645" y="5204"/>
                          <a:pt x="15348" y="6323"/>
                          <a:pt x="17384" y="8359"/>
                        </a:cubicBezTo>
                        <a:lnTo>
                          <a:pt x="19503" y="10490"/>
                        </a:lnTo>
                        <a:lnTo>
                          <a:pt x="19503" y="4442"/>
                        </a:lnTo>
                        <a:lnTo>
                          <a:pt x="19444" y="4442"/>
                        </a:lnTo>
                        <a:lnTo>
                          <a:pt x="18932" y="3894"/>
                        </a:lnTo>
                        <a:lnTo>
                          <a:pt x="18979" y="3823"/>
                        </a:lnTo>
                        <a:cubicBezTo>
                          <a:pt x="16527" y="1370"/>
                          <a:pt x="13253" y="1"/>
                          <a:pt x="9764" y="1"/>
                        </a:cubicBez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" name="Google Shape;552;p10">
                    <a:extLst>
                      <a:ext uri="{FF2B5EF4-FFF2-40B4-BE49-F238E27FC236}">
                        <a16:creationId xmlns:a16="http://schemas.microsoft.com/office/drawing/2014/main" id="{422B5657-B4E5-3A4C-0D4D-41438B07851B}"/>
                      </a:ext>
                    </a:extLst>
                  </p:cNvPr>
                  <p:cNvSpPr/>
                  <p:nvPr/>
                </p:nvSpPr>
                <p:spPr>
                  <a:xfrm>
                    <a:off x="4080455" y="2285940"/>
                    <a:ext cx="302560" cy="302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7" h="17503" extrusionOk="0">
                        <a:moveTo>
                          <a:pt x="17527" y="1"/>
                        </a:moveTo>
                        <a:lnTo>
                          <a:pt x="1" y="17503"/>
                        </a:lnTo>
                        <a:lnTo>
                          <a:pt x="17527" y="17503"/>
                        </a:lnTo>
                        <a:lnTo>
                          <a:pt x="17527" y="1"/>
                        </a:ln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1" name="Google Shape;553;p10">
                <a:extLst>
                  <a:ext uri="{FF2B5EF4-FFF2-40B4-BE49-F238E27FC236}">
                    <a16:creationId xmlns:a16="http://schemas.microsoft.com/office/drawing/2014/main" id="{4422193F-8695-9DF7-2151-0F614CDF820F}"/>
                  </a:ext>
                </a:extLst>
              </p:cNvPr>
              <p:cNvGrpSpPr/>
              <p:nvPr/>
            </p:nvGrpSpPr>
            <p:grpSpPr>
              <a:xfrm>
                <a:off x="5909378" y="3494930"/>
                <a:ext cx="311836" cy="355292"/>
                <a:chOff x="4645650" y="3962900"/>
                <a:chExt cx="259950" cy="296175"/>
              </a:xfrm>
            </p:grpSpPr>
            <p:sp>
              <p:nvSpPr>
                <p:cNvPr id="42" name="Google Shape;554;p10">
                  <a:extLst>
                    <a:ext uri="{FF2B5EF4-FFF2-40B4-BE49-F238E27FC236}">
                      <a16:creationId xmlns:a16="http://schemas.microsoft.com/office/drawing/2014/main" id="{63F5C62C-E260-F4D8-2602-D5E1CE3E2CA1}"/>
                    </a:ext>
                  </a:extLst>
                </p:cNvPr>
                <p:cNvSpPr/>
                <p:nvPr/>
              </p:nvSpPr>
              <p:spPr>
                <a:xfrm>
                  <a:off x="4853600" y="4155100"/>
                  <a:ext cx="52000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159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1733" y="4159"/>
                      </a:lnTo>
                      <a:cubicBezTo>
                        <a:pt x="1922" y="4159"/>
                        <a:pt x="2079" y="4001"/>
                        <a:pt x="2079" y="3812"/>
                      </a:cubicBezTo>
                      <a:lnTo>
                        <a:pt x="2079" y="1733"/>
                      </a:lnTo>
                      <a:cubicBezTo>
                        <a:pt x="2079" y="788"/>
                        <a:pt x="129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555;p10">
                  <a:extLst>
                    <a:ext uri="{FF2B5EF4-FFF2-40B4-BE49-F238E27FC236}">
                      <a16:creationId xmlns:a16="http://schemas.microsoft.com/office/drawing/2014/main" id="{719CFC7C-80C8-0DDD-FEB4-4F08298469EA}"/>
                    </a:ext>
                  </a:extLst>
                </p:cNvPr>
                <p:cNvSpPr/>
                <p:nvPr/>
              </p:nvSpPr>
              <p:spPr>
                <a:xfrm>
                  <a:off x="4714975" y="4155100"/>
                  <a:ext cx="121300" cy="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2025" extrusionOk="0">
                      <a:moveTo>
                        <a:pt x="0" y="0"/>
                      </a:moveTo>
                      <a:lnTo>
                        <a:pt x="0" y="1481"/>
                      </a:lnTo>
                      <a:cubicBezTo>
                        <a:pt x="772" y="1843"/>
                        <a:pt x="1599" y="2024"/>
                        <a:pt x="2426" y="2024"/>
                      </a:cubicBezTo>
                      <a:cubicBezTo>
                        <a:pt x="3253" y="2024"/>
                        <a:pt x="4080" y="1843"/>
                        <a:pt x="4852" y="1481"/>
                      </a:cubicBezTo>
                      <a:lnTo>
                        <a:pt x="4852" y="0"/>
                      </a:lnTo>
                      <a:lnTo>
                        <a:pt x="4789" y="0"/>
                      </a:lnTo>
                      <a:cubicBezTo>
                        <a:pt x="4348" y="410"/>
                        <a:pt x="3781" y="693"/>
                        <a:pt x="3119" y="693"/>
                      </a:cubicBezTo>
                      <a:lnTo>
                        <a:pt x="1733" y="693"/>
                      </a:lnTo>
                      <a:cubicBezTo>
                        <a:pt x="1071" y="693"/>
                        <a:pt x="473" y="410"/>
                        <a:pt x="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556;p10">
                  <a:extLst>
                    <a:ext uri="{FF2B5EF4-FFF2-40B4-BE49-F238E27FC236}">
                      <a16:creationId xmlns:a16="http://schemas.microsoft.com/office/drawing/2014/main" id="{ABF38D15-F25C-0F53-69B7-273756145EDB}"/>
                    </a:ext>
                  </a:extLst>
                </p:cNvPr>
                <p:cNvSpPr/>
                <p:nvPr/>
              </p:nvSpPr>
              <p:spPr>
                <a:xfrm>
                  <a:off x="4714975" y="4211025"/>
                  <a:ext cx="121300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922" extrusionOk="0">
                      <a:moveTo>
                        <a:pt x="0" y="0"/>
                      </a:moveTo>
                      <a:lnTo>
                        <a:pt x="0" y="1922"/>
                      </a:lnTo>
                      <a:lnTo>
                        <a:pt x="4852" y="1922"/>
                      </a:lnTo>
                      <a:lnTo>
                        <a:pt x="4852" y="0"/>
                      </a:lnTo>
                      <a:cubicBezTo>
                        <a:pt x="4080" y="315"/>
                        <a:pt x="3253" y="473"/>
                        <a:pt x="2426" y="473"/>
                      </a:cubicBezTo>
                      <a:cubicBezTo>
                        <a:pt x="1599" y="473"/>
                        <a:pt x="772" y="31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557;p10">
                  <a:extLst>
                    <a:ext uri="{FF2B5EF4-FFF2-40B4-BE49-F238E27FC236}">
                      <a16:creationId xmlns:a16="http://schemas.microsoft.com/office/drawing/2014/main" id="{1C2B35FF-A264-61E9-7CEF-F2843703CFD6}"/>
                    </a:ext>
                  </a:extLst>
                </p:cNvPr>
                <p:cNvSpPr/>
                <p:nvPr/>
              </p:nvSpPr>
              <p:spPr>
                <a:xfrm>
                  <a:off x="4645650" y="4154300"/>
                  <a:ext cx="520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191" extrusionOk="0">
                      <a:moveTo>
                        <a:pt x="1734" y="1"/>
                      </a:moveTo>
                      <a:cubicBezTo>
                        <a:pt x="757" y="32"/>
                        <a:pt x="1" y="757"/>
                        <a:pt x="1" y="1765"/>
                      </a:cubicBezTo>
                      <a:lnTo>
                        <a:pt x="1" y="3844"/>
                      </a:lnTo>
                      <a:cubicBezTo>
                        <a:pt x="1" y="4033"/>
                        <a:pt x="158" y="4191"/>
                        <a:pt x="379" y="4191"/>
                      </a:cubicBezTo>
                      <a:lnTo>
                        <a:pt x="2080" y="4191"/>
                      </a:lnTo>
                      <a:lnTo>
                        <a:pt x="20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558;p10">
                  <a:extLst>
                    <a:ext uri="{FF2B5EF4-FFF2-40B4-BE49-F238E27FC236}">
                      <a16:creationId xmlns:a16="http://schemas.microsoft.com/office/drawing/2014/main" id="{2E0710A2-90F6-AF51-A062-2E2D42F7C248}"/>
                    </a:ext>
                  </a:extLst>
                </p:cNvPr>
                <p:cNvSpPr/>
                <p:nvPr/>
              </p:nvSpPr>
              <p:spPr>
                <a:xfrm>
                  <a:off x="4722850" y="4049550"/>
                  <a:ext cx="103975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223" extrusionOk="0">
                      <a:moveTo>
                        <a:pt x="2080" y="1"/>
                      </a:moveTo>
                      <a:cubicBezTo>
                        <a:pt x="1765" y="442"/>
                        <a:pt x="1260" y="694"/>
                        <a:pt x="693" y="694"/>
                      </a:cubicBezTo>
                      <a:lnTo>
                        <a:pt x="0" y="694"/>
                      </a:lnTo>
                      <a:lnTo>
                        <a:pt x="0" y="3498"/>
                      </a:lnTo>
                      <a:cubicBezTo>
                        <a:pt x="347" y="3939"/>
                        <a:pt x="851" y="4222"/>
                        <a:pt x="1418" y="4222"/>
                      </a:cubicBezTo>
                      <a:lnTo>
                        <a:pt x="2804" y="4222"/>
                      </a:lnTo>
                      <a:cubicBezTo>
                        <a:pt x="3340" y="4222"/>
                        <a:pt x="3844" y="3939"/>
                        <a:pt x="4159" y="3498"/>
                      </a:cubicBezTo>
                      <a:lnTo>
                        <a:pt x="4159" y="694"/>
                      </a:lnTo>
                      <a:lnTo>
                        <a:pt x="3466" y="694"/>
                      </a:lnTo>
                      <a:cubicBezTo>
                        <a:pt x="2899" y="694"/>
                        <a:pt x="2395" y="442"/>
                        <a:pt x="20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559;p10">
                  <a:extLst>
                    <a:ext uri="{FF2B5EF4-FFF2-40B4-BE49-F238E27FC236}">
                      <a16:creationId xmlns:a16="http://schemas.microsoft.com/office/drawing/2014/main" id="{0509B39A-E5B5-1C89-9E3E-687DFF901AB8}"/>
                    </a:ext>
                  </a:extLst>
                </p:cNvPr>
                <p:cNvSpPr/>
                <p:nvPr/>
              </p:nvSpPr>
              <p:spPr>
                <a:xfrm>
                  <a:off x="4678725" y="3962900"/>
                  <a:ext cx="1906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6" h="6964" extrusionOk="0">
                      <a:moveTo>
                        <a:pt x="3813" y="1"/>
                      </a:moveTo>
                      <a:cubicBezTo>
                        <a:pt x="1734" y="1"/>
                        <a:pt x="1" y="1702"/>
                        <a:pt x="1" y="3813"/>
                      </a:cubicBezTo>
                      <a:lnTo>
                        <a:pt x="1" y="5955"/>
                      </a:lnTo>
                      <a:lnTo>
                        <a:pt x="64" y="5955"/>
                      </a:lnTo>
                      <a:cubicBezTo>
                        <a:pt x="64" y="6522"/>
                        <a:pt x="537" y="6964"/>
                        <a:pt x="1104" y="6964"/>
                      </a:cubicBezTo>
                      <a:lnTo>
                        <a:pt x="1104" y="3813"/>
                      </a:lnTo>
                      <a:cubicBezTo>
                        <a:pt x="1104" y="3624"/>
                        <a:pt x="1261" y="3467"/>
                        <a:pt x="1450" y="3467"/>
                      </a:cubicBezTo>
                      <a:lnTo>
                        <a:pt x="2458" y="3467"/>
                      </a:lnTo>
                      <a:cubicBezTo>
                        <a:pt x="3057" y="3467"/>
                        <a:pt x="3498" y="2994"/>
                        <a:pt x="3498" y="2427"/>
                      </a:cubicBezTo>
                      <a:lnTo>
                        <a:pt x="3498" y="1734"/>
                      </a:lnTo>
                      <a:cubicBezTo>
                        <a:pt x="3498" y="1545"/>
                        <a:pt x="3656" y="1387"/>
                        <a:pt x="3845" y="1387"/>
                      </a:cubicBezTo>
                      <a:cubicBezTo>
                        <a:pt x="4034" y="1387"/>
                        <a:pt x="4191" y="1545"/>
                        <a:pt x="4191" y="1734"/>
                      </a:cubicBezTo>
                      <a:lnTo>
                        <a:pt x="4191" y="2427"/>
                      </a:lnTo>
                      <a:cubicBezTo>
                        <a:pt x="4191" y="3025"/>
                        <a:pt x="4664" y="3467"/>
                        <a:pt x="5231" y="3467"/>
                      </a:cubicBezTo>
                      <a:lnTo>
                        <a:pt x="6239" y="3467"/>
                      </a:lnTo>
                      <a:cubicBezTo>
                        <a:pt x="6459" y="3467"/>
                        <a:pt x="6617" y="3624"/>
                        <a:pt x="6617" y="3813"/>
                      </a:cubicBezTo>
                      <a:lnTo>
                        <a:pt x="6617" y="6964"/>
                      </a:lnTo>
                      <a:cubicBezTo>
                        <a:pt x="7184" y="6964"/>
                        <a:pt x="7625" y="6491"/>
                        <a:pt x="7625" y="5955"/>
                      </a:cubicBezTo>
                      <a:lnTo>
                        <a:pt x="7625" y="3813"/>
                      </a:lnTo>
                      <a:cubicBezTo>
                        <a:pt x="7625" y="1734"/>
                        <a:pt x="5924" y="1"/>
                        <a:pt x="38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" name="Google Shape;560;p10">
              <a:extLst>
                <a:ext uri="{FF2B5EF4-FFF2-40B4-BE49-F238E27FC236}">
                  <a16:creationId xmlns:a16="http://schemas.microsoft.com/office/drawing/2014/main" id="{DC8387E6-CA52-2F26-2165-766844D4EC92}"/>
                </a:ext>
              </a:extLst>
            </p:cNvPr>
            <p:cNvGrpSpPr/>
            <p:nvPr/>
          </p:nvGrpSpPr>
          <p:grpSpPr>
            <a:xfrm>
              <a:off x="5746162" y="3855107"/>
              <a:ext cx="462347" cy="245835"/>
              <a:chOff x="3891558" y="2180494"/>
              <a:chExt cx="346769" cy="184381"/>
            </a:xfrm>
          </p:grpSpPr>
          <p:sp>
            <p:nvSpPr>
              <p:cNvPr id="28" name="Google Shape;561;p10">
                <a:extLst>
                  <a:ext uri="{FF2B5EF4-FFF2-40B4-BE49-F238E27FC236}">
                    <a16:creationId xmlns:a16="http://schemas.microsoft.com/office/drawing/2014/main" id="{80599BC0-3C3B-8533-621A-CFDE396D55A1}"/>
                  </a:ext>
                </a:extLst>
              </p:cNvPr>
              <p:cNvSpPr/>
              <p:nvPr/>
            </p:nvSpPr>
            <p:spPr>
              <a:xfrm>
                <a:off x="3949943" y="2180494"/>
                <a:ext cx="230006" cy="184381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10681" extrusionOk="0">
                    <a:moveTo>
                      <a:pt x="1369" y="1"/>
                    </a:moveTo>
                    <a:cubicBezTo>
                      <a:pt x="619" y="1"/>
                      <a:pt x="0" y="620"/>
                      <a:pt x="0" y="1370"/>
                    </a:cubicBezTo>
                    <a:lnTo>
                      <a:pt x="0" y="9311"/>
                    </a:lnTo>
                    <a:cubicBezTo>
                      <a:pt x="0" y="10073"/>
                      <a:pt x="619" y="10681"/>
                      <a:pt x="1369" y="10681"/>
                    </a:cubicBezTo>
                    <a:lnTo>
                      <a:pt x="3453" y="10681"/>
                    </a:lnTo>
                    <a:lnTo>
                      <a:pt x="3453" y="5906"/>
                    </a:lnTo>
                    <a:lnTo>
                      <a:pt x="9870" y="5906"/>
                    </a:lnTo>
                    <a:lnTo>
                      <a:pt x="9870" y="10681"/>
                    </a:lnTo>
                    <a:lnTo>
                      <a:pt x="11954" y="10681"/>
                    </a:lnTo>
                    <a:cubicBezTo>
                      <a:pt x="12704" y="10681"/>
                      <a:pt x="13323" y="10073"/>
                      <a:pt x="13323" y="9311"/>
                    </a:cubicBezTo>
                    <a:lnTo>
                      <a:pt x="13323" y="1370"/>
                    </a:lnTo>
                    <a:cubicBezTo>
                      <a:pt x="13323" y="620"/>
                      <a:pt x="12704" y="1"/>
                      <a:pt x="11954" y="1"/>
                    </a:cubicBezTo>
                    <a:lnTo>
                      <a:pt x="9870" y="1"/>
                    </a:lnTo>
                    <a:lnTo>
                      <a:pt x="9870" y="3966"/>
                    </a:lnTo>
                    <a:lnTo>
                      <a:pt x="3453" y="3966"/>
                    </a:lnTo>
                    <a:lnTo>
                      <a:pt x="3453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562;p10">
                <a:extLst>
                  <a:ext uri="{FF2B5EF4-FFF2-40B4-BE49-F238E27FC236}">
                    <a16:creationId xmlns:a16="http://schemas.microsoft.com/office/drawing/2014/main" id="{C0C5AAA9-B889-97F2-CE45-66E942346196}"/>
                  </a:ext>
                </a:extLst>
              </p:cNvPr>
              <p:cNvSpPr/>
              <p:nvPr/>
            </p:nvSpPr>
            <p:spPr>
              <a:xfrm>
                <a:off x="4187334" y="2198379"/>
                <a:ext cx="50993" cy="14882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621" extrusionOk="0">
                    <a:moveTo>
                      <a:pt x="1" y="1"/>
                    </a:moveTo>
                    <a:lnTo>
                      <a:pt x="1" y="8621"/>
                    </a:lnTo>
                    <a:lnTo>
                      <a:pt x="1108" y="8621"/>
                    </a:lnTo>
                    <a:cubicBezTo>
                      <a:pt x="1692" y="8621"/>
                      <a:pt x="2156" y="8144"/>
                      <a:pt x="2156" y="7573"/>
                    </a:cubicBezTo>
                    <a:lnTo>
                      <a:pt x="2156" y="5537"/>
                    </a:lnTo>
                    <a:lnTo>
                      <a:pt x="2454" y="5537"/>
                    </a:lnTo>
                    <a:cubicBezTo>
                      <a:pt x="2727" y="5537"/>
                      <a:pt x="2954" y="5311"/>
                      <a:pt x="2954" y="5037"/>
                    </a:cubicBezTo>
                    <a:lnTo>
                      <a:pt x="2954" y="3584"/>
                    </a:lnTo>
                    <a:cubicBezTo>
                      <a:pt x="2954" y="3299"/>
                      <a:pt x="2727" y="3084"/>
                      <a:pt x="2454" y="3084"/>
                    </a:cubicBezTo>
                    <a:lnTo>
                      <a:pt x="2156" y="3084"/>
                    </a:lnTo>
                    <a:lnTo>
                      <a:pt x="2156" y="1036"/>
                    </a:lnTo>
                    <a:cubicBezTo>
                      <a:pt x="2156" y="465"/>
                      <a:pt x="1692" y="1"/>
                      <a:pt x="1108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563;p10">
                <a:extLst>
                  <a:ext uri="{FF2B5EF4-FFF2-40B4-BE49-F238E27FC236}">
                    <a16:creationId xmlns:a16="http://schemas.microsoft.com/office/drawing/2014/main" id="{0B0B3F3D-B874-2B06-721E-9B81C0051684}"/>
                  </a:ext>
                </a:extLst>
              </p:cNvPr>
              <p:cNvSpPr/>
              <p:nvPr/>
            </p:nvSpPr>
            <p:spPr>
              <a:xfrm>
                <a:off x="3891558" y="2198379"/>
                <a:ext cx="50993" cy="14882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621" extrusionOk="0">
                    <a:moveTo>
                      <a:pt x="1846" y="1"/>
                    </a:moveTo>
                    <a:cubicBezTo>
                      <a:pt x="1263" y="1"/>
                      <a:pt x="799" y="465"/>
                      <a:pt x="799" y="1036"/>
                    </a:cubicBezTo>
                    <a:lnTo>
                      <a:pt x="799" y="3084"/>
                    </a:lnTo>
                    <a:lnTo>
                      <a:pt x="501" y="3084"/>
                    </a:lnTo>
                    <a:cubicBezTo>
                      <a:pt x="215" y="3084"/>
                      <a:pt x="1" y="3299"/>
                      <a:pt x="1" y="3584"/>
                    </a:cubicBezTo>
                    <a:lnTo>
                      <a:pt x="1" y="5037"/>
                    </a:lnTo>
                    <a:cubicBezTo>
                      <a:pt x="1" y="5311"/>
                      <a:pt x="215" y="5537"/>
                      <a:pt x="501" y="5537"/>
                    </a:cubicBezTo>
                    <a:lnTo>
                      <a:pt x="799" y="5537"/>
                    </a:lnTo>
                    <a:lnTo>
                      <a:pt x="799" y="7573"/>
                    </a:lnTo>
                    <a:cubicBezTo>
                      <a:pt x="799" y="8144"/>
                      <a:pt x="1263" y="8621"/>
                      <a:pt x="1846" y="8621"/>
                    </a:cubicBezTo>
                    <a:lnTo>
                      <a:pt x="2954" y="8621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08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Conclusion &amp; Future Work</a:t>
            </a:r>
            <a:endParaRPr lang="en-US"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25;p3"/>
          <p:cNvSpPr txBox="1"/>
          <p:nvPr/>
        </p:nvSpPr>
        <p:spPr>
          <a:xfrm>
            <a:off x="316872" y="479203"/>
            <a:ext cx="11782530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study of digital, analog, and mixed-signal systems across different architectures reveals the strengths and limitations of each approach in various applications. Digital systems offer precision and programmability, while analog systems excel in real-time processing. Mixed-signal systems combine the best of both worlds, providing a balanced solution for complex, real-world challenges.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Work: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will focus on designing more efficient and adaptable architectures that improve the performance and integration of digital, analog, and mixed-signal systems.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Tools: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and enhancing tools that simplify and optimize the implementation of complex mixed-signal designs will be a key area of future work.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42F6E27-483B-91ED-3304-D06816269F6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6659" y="4460638"/>
            <a:ext cx="1178253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Implementation: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implementation will involve creating prototypes to test the practicality and performance of the new architectures and tools in real-world scenarios.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and Validation: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efforts will include rigorous evaluation and validation of the implemented systems to ensure they meet performance standards and reliability in various applications.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4072466" y="3303027"/>
            <a:ext cx="407246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US" sz="4400" b="0" i="0" u="none" strike="noStrike" cap="none">
                <a:solidFill>
                  <a:srgbClr val="DF2A3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THANK YOU</a:t>
            </a:r>
            <a:endParaRPr sz="4400" b="0" i="0" u="none" strike="noStrike" cap="none">
              <a:solidFill>
                <a:srgbClr val="DF2A3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/>
          <a:srcRect l="22326" t="32664" r="11837" b="35102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5"/>
          <p:cNvGrpSpPr/>
          <p:nvPr/>
        </p:nvGrpSpPr>
        <p:grpSpPr>
          <a:xfrm>
            <a:off x="11856720" y="1182857"/>
            <a:ext cx="223520" cy="990718"/>
            <a:chOff x="11856720" y="140636"/>
            <a:chExt cx="223520" cy="990718"/>
          </a:xfrm>
        </p:grpSpPr>
        <p:grpSp>
          <p:nvGrpSpPr>
            <p:cNvPr id="233" name="Google Shape;233;p35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234" name="Google Shape;234;p35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" name="Google Shape;235;p35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36" name="Google Shape;236;p35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237" name="Google Shape;237;p35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8" name="Google Shape;238;p35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239" name="Google Shape;239;p3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29549" y="2637368"/>
            <a:ext cx="4931834" cy="493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/>
          <p:cNvPicPr preferRelativeResize="0"/>
          <p:nvPr/>
        </p:nvPicPr>
        <p:blipFill rotWithShape="1">
          <a:blip r:embed="rId3"/>
          <a:srcRect l="22326" t="32664" r="11836" b="35101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/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/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>
            <a:fillRect/>
          </a:stretch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Overview and Goals</a:t>
            </a:r>
            <a:endParaRPr/>
          </a:p>
        </p:txBody>
      </p:sp>
      <p:sp>
        <p:nvSpPr>
          <p:cNvPr id="3" name="Google Shape;120;p76"/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Overview </a:t>
            </a:r>
            <a:endParaRPr sz="1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20;p76"/>
          <p:cNvSpPr/>
          <p:nvPr/>
        </p:nvSpPr>
        <p:spPr>
          <a:xfrm>
            <a:off x="710249" y="4939630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Goals</a:t>
            </a:r>
            <a:endParaRPr sz="1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3771" y="1131354"/>
            <a:ext cx="107319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digital, analog, and mixed-signal systems across various VLSI architectures involves understanding the integration and design of different signal types within semiconductor devices.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Digital systems in VLSI are characterized by discrete signals, typically using CMOS technology, and are essential for processing and computation.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Analog systems, on the other hand, handle continuous signals and are crucial for tasks such as signal amplification and filtering, often employing technologies 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Mixed-signal systems combine both digital and analog components, enabling functions like data conversion between digital and analog forms, making them critical in modern electronics like RF communication.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architectural design in VLSI for these systems varies, with digital circuits focusing on speed and power efficiency, while analog circuits prioritize precision and noise reduction.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mixed-signal VLSI architectures, the challenge lies in minimizing interference between digital and analog components, ensuring accurate data conversion and signal integrity.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these systems is vital for advancing microelectronics, as it enables the development of more efficient, compact, and versatile integrated circuits.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17001" y="5165229"/>
            <a:ext cx="99579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Understand digital, </a:t>
            </a:r>
            <a:r>
              <a:rPr lang="en-IN" sz="1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analog</a:t>
            </a:r>
            <a:r>
              <a:rPr lang="en-IN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and mixed-signal systems.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Optimize performance, power, and integration.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Design efficient systems for various industries.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Explore mixed-signal architectures.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Innovate in electronics.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/>
          <p:cNvPicPr preferRelativeResize="0"/>
          <p:nvPr/>
        </p:nvPicPr>
        <p:blipFill rotWithShape="1">
          <a:blip r:embed="rId3"/>
          <a:srcRect l="22326" t="32664" r="11836" b="35101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/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/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>
            <a:fillRect/>
          </a:stretch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Overview and Goals</a:t>
            </a:r>
            <a:endParaRPr/>
          </a:p>
        </p:txBody>
      </p:sp>
      <p:sp>
        <p:nvSpPr>
          <p:cNvPr id="3" name="Google Shape;120;p76"/>
          <p:cNvSpPr/>
          <p:nvPr/>
        </p:nvSpPr>
        <p:spPr>
          <a:xfrm>
            <a:off x="550606" y="765905"/>
            <a:ext cx="2957704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DESIGN FLOW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B5EA-45B2-76B1-A12C-E6C995C91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310" y="1169595"/>
            <a:ext cx="5749282" cy="54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2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/>
          <p:cNvPicPr preferRelativeResize="0"/>
          <p:nvPr/>
        </p:nvPicPr>
        <p:blipFill rotWithShape="1">
          <a:blip r:embed="rId3"/>
          <a:srcRect l="22326" t="32664" r="11836" b="35101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/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/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>
            <a:fillRect/>
          </a:stretch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Overview and Goals</a:t>
            </a:r>
            <a:endParaRPr/>
          </a:p>
        </p:txBody>
      </p:sp>
      <p:sp>
        <p:nvSpPr>
          <p:cNvPr id="3" name="Google Shape;120;p76"/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Overview </a:t>
            </a:r>
            <a:endParaRPr sz="1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9E894-25CC-F2AC-61CC-C6D92280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96" y="1369963"/>
            <a:ext cx="6675038" cy="51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/>
          <p:cNvPicPr preferRelativeResize="0"/>
          <p:nvPr/>
        </p:nvPicPr>
        <p:blipFill rotWithShape="1">
          <a:blip r:embed="rId3"/>
          <a:srcRect l="22326" t="32664" r="11836" b="35101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/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/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>
            <a:fillRect/>
          </a:stretch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Overview and Goals</a:t>
            </a:r>
            <a:endParaRPr/>
          </a:p>
        </p:txBody>
      </p:sp>
      <p:sp>
        <p:nvSpPr>
          <p:cNvPr id="3" name="Google Shape;120;p76"/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Overview </a:t>
            </a:r>
            <a:endParaRPr sz="1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67895" y="2745383"/>
            <a:ext cx="1088882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Design of Digital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Boolean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Building Blocks for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Timing and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Power Management</a:t>
            </a:r>
          </a:p>
          <a:p>
            <a:endParaRPr lang="en-IN" sz="240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2540ED1-A7CD-DC66-D91B-61048A82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710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SYSTEMS </a:t>
            </a:r>
            <a:endParaRPr lang="en-IN" sz="28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AB0CB-C254-5FC7-F7AE-458F81348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Logic Gates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B66ADC-DC0A-BEE5-AF8F-4B979C6B794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Flip flops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923282-F03F-D653-1353-7E901CDD6FA9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0612" y="2703986"/>
            <a:ext cx="5183188" cy="3684588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circuit design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Clocking and synchronous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State storage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Timing and delay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Low power design</a:t>
            </a:r>
          </a:p>
          <a:p>
            <a:endParaRPr lang="en-IN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3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/>
          <p:cNvPicPr preferRelativeResize="0"/>
          <p:nvPr/>
        </p:nvPicPr>
        <p:blipFill rotWithShape="1">
          <a:blip r:embed="rId3"/>
          <a:srcRect l="22326" t="32664" r="11836" b="35101"/>
          <a:stretch>
            <a:fillRect/>
          </a:stretch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/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5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6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8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/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>
            <a:fillRect/>
          </a:stretch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Overview and Goals</a:t>
            </a:r>
            <a:endParaRPr/>
          </a:p>
        </p:txBody>
      </p:sp>
      <p:sp>
        <p:nvSpPr>
          <p:cNvPr id="3" name="Google Shape;120;p76"/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Overview </a:t>
            </a:r>
            <a:endParaRPr sz="10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DCCE75-88AA-4DCA-52DA-37E0B80B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24" y="1152426"/>
            <a:ext cx="10067764" cy="538262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SYSTEMS :</a:t>
            </a:r>
            <a:endParaRPr lang="en-IN" sz="28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DAFC5-FB70-FF85-60C7-19FA5791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78854"/>
            <a:ext cx="5157787" cy="823912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OP-AMPS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8B03B3-38BF-D66C-594E-B28CA361D7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6611" y="2812275"/>
            <a:ext cx="5157787" cy="3684588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Analog signal processing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ADCS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DACS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control systems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5C7A0D-B385-DD47-4A96-76E22319E3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ANALOG FILTERS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288C00-FAB1-580A-8E1B-9935C82692C7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2686363"/>
            <a:ext cx="5183188" cy="3684588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Noise  reduction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Low pass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 pass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Band pass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Band stop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2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Montserrat" panose="00000500000000000000"/>
                <a:sym typeface="Montserrat" panose="00000500000000000000"/>
              </a:rPr>
              <a:t>Literature Survey</a:t>
            </a:r>
            <a:endParaRPr/>
          </a:p>
        </p:txBody>
      </p:sp>
      <p:sp>
        <p:nvSpPr>
          <p:cNvPr id="5" name="Google Shape;125;p3"/>
          <p:cNvSpPr txBox="1"/>
          <p:nvPr/>
        </p:nvSpPr>
        <p:spPr>
          <a:xfrm>
            <a:off x="594543" y="939676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Key Publications: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VLSI DSP education</a:t>
            </a:r>
            <a:endParaRPr lang="en-IN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Mixed-signal Analog-Digital Integrator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case study of mixed-signal integrated circuit testing: an application of current testing using the upper limit and the lower limit</a:t>
            </a:r>
            <a:endParaRPr lang="en-IN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Key Resources: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IEEE(</a:t>
            </a: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Institute of Electrical and Electronics Engineers</a:t>
            </a:r>
            <a:r>
              <a:rPr lang="en-IN" sz="2000" b="1" i="0" dirty="0">
                <a:solidFill>
                  <a:srgbClr val="474747"/>
                </a:solidFill>
                <a:effectLst/>
                <a:highlight>
                  <a:srgbClr val="ECEDEE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sz="1400" dirty="0">
              <a:cs typeface="Arial" panose="020B0604020202020204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References :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https://ieeexplore.ieee.org/document/409304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https://ieeexplore.ieee.org/abstract/document/6132448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https://ieeexplore.ieee.org/stamp/stamp.jsp?tp=&amp;arnumber=471669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C47408A-2C02-D843-4782-1CCF9BDE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DIGITAL SYSTEMS :</a:t>
            </a: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E068F77-0981-11BD-EE0A-EA3FE32F7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310" y="1463640"/>
            <a:ext cx="5157787" cy="823912"/>
          </a:xfrm>
        </p:spPr>
        <p:txBody>
          <a:bodyPr/>
          <a:lstStyle/>
          <a:p>
            <a:r>
              <a:rPr lang="en-US" dirty="0"/>
              <a:t>LOGIC GATES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DF2D1BF-623D-8EF4-3BCB-0283D6EF4EF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69024" y="1463640"/>
            <a:ext cx="5183188" cy="823912"/>
          </a:xfrm>
        </p:spPr>
        <p:txBody>
          <a:bodyPr/>
          <a:lstStyle/>
          <a:p>
            <a:r>
              <a:rPr lang="en-US"/>
              <a:t>FLIP FLOPS 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2A99C-BD40-617B-04DC-53D85A62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9" y="2789203"/>
            <a:ext cx="4901188" cy="3600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D1D673-FD98-F8FD-A4D8-7A87BDAAC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9973"/>
            <a:ext cx="5331032" cy="3600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6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1535</Words>
  <Application>Microsoft Office PowerPoint</Application>
  <PresentationFormat>Widescreen</PresentationFormat>
  <Paragraphs>245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Calibri</vt:lpstr>
      <vt:lpstr>Roboto</vt:lpstr>
      <vt:lpstr>Montserrat Medium</vt:lpstr>
      <vt:lpstr>Arial</vt:lpstr>
      <vt:lpstr>Calibri </vt:lpstr>
      <vt:lpstr>Fira Sans Extra Condensed Medium</vt:lpstr>
      <vt:lpstr>Times New Roman</vt:lpstr>
      <vt:lpstr>Courier New</vt:lpstr>
      <vt:lpstr>Montserrat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SYSTEMS </vt:lpstr>
      <vt:lpstr>ANALOG SYSTEMS :</vt:lpstr>
      <vt:lpstr>PowerPoint Presentation</vt:lpstr>
      <vt:lpstr>DIGITAL SYSTEMS :</vt:lpstr>
      <vt:lpstr>ANALOG SYSTEMS :[PARAMETERS]</vt:lpstr>
      <vt:lpstr>PowerPoint Presentation</vt:lpstr>
      <vt:lpstr>PowerPoint Presentation</vt:lpstr>
      <vt:lpstr>EVALUATION  OF A TRANSISTOR :</vt:lpstr>
      <vt:lpstr>CMOS vs MOSFET : </vt:lpstr>
      <vt:lpstr>Logic gates parameters :</vt:lpstr>
      <vt:lpstr>DESIGN RULES :</vt:lpstr>
      <vt:lpstr>CMOS technology  : [invertor] </vt:lpstr>
      <vt:lpstr>CMOS Technology  :[AND GATE ]</vt:lpstr>
      <vt:lpstr>CMOS Technology  :[OR  GATE]</vt:lpstr>
      <vt:lpstr>CMOS Technology  :[NAND  GATE-active high]</vt:lpstr>
      <vt:lpstr>CMOS Technology  :[NOR  GATE]</vt:lpstr>
      <vt:lpstr>CMOS Technology  :[EX-OR  GATE]</vt:lpstr>
      <vt:lpstr>CMOS Technology  :[EX-NOR  GATE]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Aisswaria Zacharias</dc:creator>
  <cp:lastModifiedBy>Voruguntla Mounika</cp:lastModifiedBy>
  <cp:revision>3</cp:revision>
  <dcterms:created xsi:type="dcterms:W3CDTF">2021-01-07T12:40:00Z</dcterms:created>
  <dcterms:modified xsi:type="dcterms:W3CDTF">2024-10-23T03:13:41Z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174EAB452A24482EA4586574A4C6DB48_13</vt:lpwstr>
  </property>
  <property fmtid="{D5CDD505-2E9C-101B-9397-08002B2CF9AE}" pid="3" name="KSOProductBuildVer">
    <vt:lpwstr>1033-12.2.0.13489</vt:lpwstr>
  </property>
</Properties>
</file>